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77" r:id="rId14"/>
    <p:sldId id="278" r:id="rId15"/>
    <p:sldId id="280" r:id="rId16"/>
    <p:sldId id="28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65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4/26/2016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4/26/2016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4/26/2016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oerqualityproject.wordpress.com/2012/10/22/directory-of-oer-repositori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seek.ids.pl/" TargetMode="External"/><Relationship Id="rId2" Type="http://schemas.openxmlformats.org/officeDocument/2006/relationships/hyperlink" Target="http://www.scholaris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enmar.republika.pl/linki/Portale_%20edu.htm" TargetMode="External"/><Relationship Id="rId4" Type="http://schemas.openxmlformats.org/officeDocument/2006/relationships/hyperlink" Target="http://www.interklasa.p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1882791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E</a:t>
            </a:r>
            <a:r>
              <a:rPr lang="ro-RO" sz="3600" dirty="0" smtClean="0"/>
              <a:t>xperiențA POLONIEI </a:t>
            </a:r>
            <a:br>
              <a:rPr lang="ro-RO" sz="3600" dirty="0" smtClean="0"/>
            </a:br>
            <a:r>
              <a:rPr lang="ro-RO" sz="3600" dirty="0" smtClean="0"/>
              <a:t>În  domeniul  </a:t>
            </a:r>
            <a:r>
              <a:rPr lang="ro-RO" dirty="0" smtClean="0"/>
              <a:t>RED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o-RO" dirty="0" smtClean="0"/>
              <a:t>Masa Rotundă </a:t>
            </a:r>
            <a:br>
              <a:rPr lang="ro-RO" dirty="0" smtClean="0"/>
            </a:br>
            <a:r>
              <a:rPr lang="ro-RO" dirty="0" smtClean="0"/>
              <a:t>RED în Moldova</a:t>
            </a:r>
            <a:r>
              <a:rPr lang="en-US" dirty="0" smtClean="0"/>
              <a:t>: </a:t>
            </a:r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ro-RO" dirty="0" smtClean="0"/>
              <a:t>și Acum</a:t>
            </a:r>
          </a:p>
          <a:p>
            <a:pPr algn="ctr"/>
            <a:r>
              <a:rPr lang="ro-RO" dirty="0" smtClean="0"/>
              <a:t>26 aprilie 2016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Development of OER in POLAND    Grassroots Initiatives 4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9980681" cy="48463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dirty="0"/>
              <a:t>﻿﻿Among other projects worth mentioning are the activities of the wiki community in the area of creating books and textbooks, known as </a:t>
            </a:r>
            <a:r>
              <a:rPr lang="en-US" dirty="0" err="1"/>
              <a:t>WikiBooks</a:t>
            </a:r>
            <a:r>
              <a:rPr lang="en-US" dirty="0"/>
              <a:t> — library of free textbooks. The Polish version </a:t>
            </a:r>
            <a:r>
              <a:rPr lang="en-US" dirty="0" smtClean="0"/>
              <a:t>has</a:t>
            </a:r>
            <a:r>
              <a:rPr lang="ro-RO" dirty="0" smtClean="0"/>
              <a:t> </a:t>
            </a:r>
            <a:r>
              <a:rPr lang="en-US" dirty="0" smtClean="0"/>
              <a:t>6000 </a:t>
            </a:r>
            <a:r>
              <a:rPr lang="en-US" dirty="0"/>
              <a:t>pages of texts. A project derived from this initiative is a library of books and textbooks created for children: </a:t>
            </a:r>
            <a:r>
              <a:rPr lang="en-US" dirty="0" err="1"/>
              <a:t>Wikijunior</a:t>
            </a:r>
            <a:r>
              <a:rPr lang="en-US" dirty="0"/>
              <a:t>. The Wikimedia </a:t>
            </a:r>
            <a:r>
              <a:rPr lang="en-US" dirty="0" err="1"/>
              <a:t>Polska</a:t>
            </a:r>
            <a:r>
              <a:rPr lang="en-US" dirty="0"/>
              <a:t> association also runs projects for the development of </a:t>
            </a:r>
            <a:r>
              <a:rPr lang="en-US" dirty="0" smtClean="0"/>
              <a:t>a</a:t>
            </a:r>
            <a:r>
              <a:rPr lang="ro-RO" dirty="0" smtClean="0"/>
              <a:t> </a:t>
            </a:r>
            <a:r>
              <a:rPr lang="en-US" dirty="0" smtClean="0"/>
              <a:t>community </a:t>
            </a:r>
            <a:r>
              <a:rPr lang="en-US" dirty="0"/>
              <a:t>gathered around open resources and related activities. Since 2006 they organize a yearly conference, Wikimedia </a:t>
            </a:r>
            <a:r>
              <a:rPr lang="en-US" dirty="0" err="1"/>
              <a:t>Polska</a:t>
            </a:r>
            <a:r>
              <a:rPr lang="en-US" dirty="0"/>
              <a:t>, which aims at the exchange of experience among users who </a:t>
            </a:r>
            <a:r>
              <a:rPr lang="en-US" dirty="0" smtClean="0"/>
              <a:t>participate</a:t>
            </a:r>
            <a:r>
              <a:rPr lang="ro-RO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developing Wikimedia projects and deal with open software and free access to knowledge.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US" dirty="0" err="1"/>
              <a:t>Wikiekspedycja</a:t>
            </a:r>
            <a:r>
              <a:rPr lang="en-US" dirty="0"/>
              <a:t> exists since 2009, and its objective is to photograph various places in Poland and around the world to illustrate Wikipedia entries. In 2011, the Association launched a competition “</a:t>
            </a:r>
            <a:r>
              <a:rPr lang="en-US" dirty="0" smtClean="0"/>
              <a:t>Wiki</a:t>
            </a:r>
            <a:r>
              <a:rPr lang="ro-RO" dirty="0" smtClean="0"/>
              <a:t> </a:t>
            </a:r>
            <a:r>
              <a:rPr lang="en-US" dirty="0" smtClean="0"/>
              <a:t>likes </a:t>
            </a:r>
            <a:r>
              <a:rPr lang="en-US" dirty="0"/>
              <a:t>monuments” (Wiki </a:t>
            </a:r>
            <a:r>
              <a:rPr lang="en-US" dirty="0" err="1"/>
              <a:t>Lubi</a:t>
            </a:r>
            <a:r>
              <a:rPr lang="en-US" dirty="0"/>
              <a:t> </a:t>
            </a:r>
            <a:r>
              <a:rPr lang="en-US" dirty="0" err="1"/>
              <a:t>Zabytki</a:t>
            </a:r>
            <a:r>
              <a:rPr lang="en-US" dirty="0"/>
              <a:t>) and </a:t>
            </a:r>
            <a:r>
              <a:rPr lang="en-US" dirty="0" err="1"/>
              <a:t>organised</a:t>
            </a:r>
            <a:r>
              <a:rPr lang="en-US" dirty="0"/>
              <a:t> a mobile gallery of the photos — winners of the Polish competition.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Development of OER in POLAND    Grassroots Initiatives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9980681" cy="4846320"/>
          </a:xfrm>
        </p:spPr>
        <p:txBody>
          <a:bodyPr>
            <a:normAutofit/>
          </a:bodyPr>
          <a:lstStyle/>
          <a:p>
            <a:r>
              <a:rPr lang="en-US" dirty="0"/>
              <a:t>﻿﻿In 2004, the Modern Poland </a:t>
            </a:r>
            <a:r>
              <a:rPr lang="en-US" dirty="0" smtClean="0"/>
              <a:t>Foundation (</a:t>
            </a:r>
            <a:r>
              <a:rPr lang="en-US" i="1" dirty="0" err="1"/>
              <a:t>Fundacja</a:t>
            </a:r>
            <a:r>
              <a:rPr lang="en-US" i="1" dirty="0"/>
              <a:t> </a:t>
            </a:r>
            <a:r>
              <a:rPr lang="en-US" i="1" dirty="0" err="1"/>
              <a:t>Nowoczesna</a:t>
            </a:r>
            <a:r>
              <a:rPr lang="en-US" i="1" dirty="0"/>
              <a:t> </a:t>
            </a:r>
            <a:r>
              <a:rPr lang="en-US" i="1" dirty="0" err="1"/>
              <a:t>Polska</a:t>
            </a:r>
            <a:r>
              <a:rPr lang="en-US" dirty="0"/>
              <a:t>) established Free Readings Internet Library (</a:t>
            </a:r>
            <a:r>
              <a:rPr lang="en-US" i="1" dirty="0" err="1"/>
              <a:t>Biblioteka</a:t>
            </a:r>
            <a:r>
              <a:rPr lang="en-US" i="1" dirty="0"/>
              <a:t> </a:t>
            </a:r>
            <a:r>
              <a:rPr lang="en-US" i="1" dirty="0" err="1"/>
              <a:t>Internetowa</a:t>
            </a:r>
            <a:r>
              <a:rPr lang="en-US" i="1" dirty="0"/>
              <a:t> </a:t>
            </a:r>
            <a:r>
              <a:rPr lang="en-US" i="1" dirty="0" err="1" smtClean="0"/>
              <a:t>Wolne</a:t>
            </a:r>
            <a:r>
              <a:rPr lang="en-US" i="1" dirty="0" smtClean="0"/>
              <a:t> </a:t>
            </a:r>
            <a:r>
              <a:rPr lang="en-US" i="1" dirty="0" err="1" smtClean="0"/>
              <a:t>Lektury</a:t>
            </a:r>
            <a:r>
              <a:rPr lang="en-US" dirty="0"/>
              <a:t>).</a:t>
            </a:r>
          </a:p>
          <a:p>
            <a:r>
              <a:rPr lang="en-US" dirty="0"/>
              <a:t>Among its resources there are almost 2000 works by 120 authors, which are daily accessed by </a:t>
            </a:r>
            <a:r>
              <a:rPr lang="en-US" dirty="0" smtClean="0"/>
              <a:t>up to </a:t>
            </a:r>
            <a:r>
              <a:rPr lang="en-US" dirty="0"/>
              <a:t>9000 users. The Library includes educational materials recommended by the Ministry of </a:t>
            </a:r>
            <a:r>
              <a:rPr lang="en-US" dirty="0" smtClean="0"/>
              <a:t>National Education</a:t>
            </a:r>
            <a:r>
              <a:rPr lang="en-US" dirty="0"/>
              <a:t>, which can be used without paying fees or setting up an account. The foundation </a:t>
            </a:r>
            <a:r>
              <a:rPr lang="en-US" dirty="0" smtClean="0"/>
              <a:t>focuses mainly </a:t>
            </a:r>
            <a:r>
              <a:rPr lang="en-US" dirty="0"/>
              <a:t>on editing texts that moved into the public domain.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2002 the foundation has </a:t>
            </a:r>
            <a:r>
              <a:rPr lang="en-US" dirty="0" smtClean="0"/>
              <a:t>been obtaining </a:t>
            </a:r>
            <a:r>
              <a:rPr lang="en-US" dirty="0"/>
              <a:t>rights to protected works, including, for instance, those by Maria </a:t>
            </a:r>
            <a:r>
              <a:rPr lang="en-US" dirty="0" err="1"/>
              <a:t>Dąbrowska</a:t>
            </a:r>
            <a:r>
              <a:rPr lang="en-US" dirty="0"/>
              <a:t> or </a:t>
            </a:r>
            <a:r>
              <a:rPr lang="en-US" dirty="0" err="1" smtClean="0"/>
              <a:t>Miłosz</a:t>
            </a:r>
            <a:r>
              <a:rPr lang="en-US" dirty="0" smtClean="0"/>
              <a:t> </a:t>
            </a:r>
            <a:r>
              <a:rPr lang="en-US" dirty="0" err="1" smtClean="0"/>
              <a:t>Biedrzycki</a:t>
            </a:r>
            <a:r>
              <a:rPr lang="en-US" dirty="0"/>
              <a:t>, which are shared under the free license CC BY-SA. All texts are properly edited: </a:t>
            </a:r>
            <a:r>
              <a:rPr lang="en-US" dirty="0" smtClean="0"/>
              <a:t>they contain </a:t>
            </a:r>
            <a:r>
              <a:rPr lang="en-US" dirty="0"/>
              <a:t>footnotes, literary motifs and are available in HTML, TXT, PDF, EPUB, MOBI, and FB2 formats.</a:t>
            </a:r>
          </a:p>
          <a:p>
            <a:r>
              <a:rPr lang="en-US" dirty="0"/>
              <a:t>There are also a few hundred audiobooks (available in several formats, for users who have </a:t>
            </a:r>
            <a:r>
              <a:rPr lang="en-US" dirty="0" smtClean="0"/>
              <a:t>reading difficulties</a:t>
            </a:r>
            <a:r>
              <a:rPr lang="en-US" dirty="0"/>
              <a:t>).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Polish Coalition for Open Education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9980681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﻿The emergence, at the end of 2008, of the Coalition for Open Education (KOED) was the consolidating event for projects advocating openness implemented at the time. </a:t>
            </a:r>
          </a:p>
          <a:p>
            <a:pPr marL="0" indent="0">
              <a:buNone/>
            </a:pPr>
            <a:r>
              <a:rPr lang="en-US" dirty="0"/>
              <a:t>The Coalition for Open Education was created through the initiative of four institutions: </a:t>
            </a:r>
          </a:p>
          <a:p>
            <a:r>
              <a:rPr lang="en-US" sz="1600" dirty="0"/>
              <a:t>Modern Poland Foundation (</a:t>
            </a:r>
            <a:r>
              <a:rPr lang="en-US" sz="1600" dirty="0" err="1"/>
              <a:t>Fundacja</a:t>
            </a:r>
            <a:r>
              <a:rPr lang="en-US" sz="1600" dirty="0"/>
              <a:t> </a:t>
            </a:r>
            <a:r>
              <a:rPr lang="en-US" sz="1600" dirty="0" err="1"/>
              <a:t>Nowoczesna</a:t>
            </a:r>
            <a:r>
              <a:rPr lang="en-US" sz="1600" dirty="0"/>
              <a:t> </a:t>
            </a:r>
            <a:r>
              <a:rPr lang="en-US" sz="1600" dirty="0" err="1"/>
              <a:t>Polska</a:t>
            </a:r>
            <a:r>
              <a:rPr lang="en-US" sz="1600" dirty="0"/>
              <a:t>), </a:t>
            </a:r>
          </a:p>
          <a:p>
            <a:r>
              <a:rPr lang="en-US" sz="1600" dirty="0"/>
              <a:t>Wikimedia Poland Association (</a:t>
            </a:r>
            <a:r>
              <a:rPr lang="en-US" sz="1600" dirty="0" err="1"/>
              <a:t>Stowarzyszenie</a:t>
            </a:r>
            <a:r>
              <a:rPr lang="en-US" sz="1600" dirty="0"/>
              <a:t> Wikimedia </a:t>
            </a:r>
            <a:r>
              <a:rPr lang="en-US" sz="1600" dirty="0" err="1"/>
              <a:t>Polska</a:t>
            </a:r>
            <a:r>
              <a:rPr lang="en-US" sz="1600" dirty="0"/>
              <a:t>), </a:t>
            </a:r>
          </a:p>
          <a:p>
            <a:r>
              <a:rPr lang="en-US" sz="1600" dirty="0"/>
              <a:t>Polish Librarians’ Association (</a:t>
            </a:r>
            <a:r>
              <a:rPr lang="en-US" sz="1600" dirty="0" err="1"/>
              <a:t>Stowarzyszenia</a:t>
            </a:r>
            <a:r>
              <a:rPr lang="en-US" sz="1600" dirty="0"/>
              <a:t> </a:t>
            </a:r>
            <a:r>
              <a:rPr lang="en-US" sz="1600" dirty="0" err="1"/>
              <a:t>Bibliotekarzy</a:t>
            </a:r>
            <a:r>
              <a:rPr lang="en-US" sz="1600" dirty="0"/>
              <a:t> </a:t>
            </a:r>
            <a:r>
              <a:rPr lang="en-US" sz="1600" dirty="0" err="1"/>
              <a:t>Polskich</a:t>
            </a:r>
            <a:r>
              <a:rPr lang="en-US" sz="1600" dirty="0"/>
              <a:t>),</a:t>
            </a:r>
          </a:p>
          <a:p>
            <a:r>
              <a:rPr lang="en-US" sz="1600" dirty="0"/>
              <a:t>Interdisciplinary Centre for Mathematical and </a:t>
            </a:r>
            <a:r>
              <a:rPr lang="en-US" sz="1600" dirty="0" smtClean="0"/>
              <a:t>Computational</a:t>
            </a:r>
            <a:r>
              <a:rPr lang="ro-RO" sz="1600" dirty="0" smtClean="0"/>
              <a:t> </a:t>
            </a:r>
            <a:r>
              <a:rPr lang="en-US" sz="1600" dirty="0" smtClean="0"/>
              <a:t>Modelling </a:t>
            </a:r>
            <a:r>
              <a:rPr lang="en-US" sz="1600" dirty="0"/>
              <a:t>(</a:t>
            </a:r>
            <a:r>
              <a:rPr lang="en-US" sz="1600" dirty="0" err="1"/>
              <a:t>Interdyscyplinarne</a:t>
            </a:r>
            <a:r>
              <a:rPr lang="en-US" sz="1600" dirty="0"/>
              <a:t> Centrum </a:t>
            </a:r>
            <a:r>
              <a:rPr lang="en-US" sz="1600" dirty="0" err="1"/>
              <a:t>Modelowania</a:t>
            </a:r>
            <a:r>
              <a:rPr lang="en-US" sz="1600" dirty="0"/>
              <a:t> </a:t>
            </a:r>
            <a:r>
              <a:rPr lang="en-US" sz="1600" dirty="0" err="1"/>
              <a:t>Matematycznego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Komputerowego</a:t>
            </a:r>
            <a:r>
              <a:rPr lang="en-US" sz="1600" dirty="0"/>
              <a:t> </a:t>
            </a:r>
            <a:r>
              <a:rPr lang="en-US" sz="1600" dirty="0" err="1" smtClean="0"/>
              <a:t>Uniwersytetu</a:t>
            </a:r>
            <a:r>
              <a:rPr lang="ro-RO" sz="1600" dirty="0" smtClean="0"/>
              <a:t> </a:t>
            </a:r>
            <a:r>
              <a:rPr lang="en-US" sz="1600" dirty="0" err="1" smtClean="0"/>
              <a:t>Warszawskiego</a:t>
            </a:r>
            <a:r>
              <a:rPr lang="en-US" sz="1600" dirty="0"/>
              <a:t>). </a:t>
            </a:r>
          </a:p>
          <a:p>
            <a:pPr marL="0" indent="0">
              <a:buNone/>
            </a:pPr>
            <a:r>
              <a:rPr lang="en-US" dirty="0"/>
              <a:t>Since 2009  the Coalition has been funded by the Open Society Foundation, which enables it to be actively engaged in shaping of openness policies in Poland.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Polish Coalition for Open Education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2060700"/>
            <a:ext cx="3152307" cy="294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﻿﻿</a:t>
            </a:r>
            <a:r>
              <a:rPr lang="en-US" sz="2400" dirty="0" smtClean="0"/>
              <a:t>To </a:t>
            </a:r>
            <a:r>
              <a:rPr lang="en-US" sz="2400" dirty="0"/>
              <a:t>make the process of education easier, the KOED designed a </a:t>
            </a:r>
            <a:r>
              <a:rPr lang="en-US" sz="2400" dirty="0" smtClean="0"/>
              <a:t>pyramid</a:t>
            </a:r>
            <a:r>
              <a:rPr lang="ro-RO" sz="2400" dirty="0" smtClean="0"/>
              <a:t> </a:t>
            </a:r>
            <a:r>
              <a:rPr lang="en-US" sz="2400" dirty="0" smtClean="0"/>
              <a:t>illustrating </a:t>
            </a:r>
            <a:r>
              <a:rPr lang="en-US" sz="2400" dirty="0"/>
              <a:t>the openness of resources in a legal context.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310" y="1513558"/>
            <a:ext cx="7038242" cy="46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Development of OER in POLAND    Grassroots Initiatives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9980681" cy="4846320"/>
          </a:xfrm>
        </p:spPr>
        <p:txBody>
          <a:bodyPr>
            <a:normAutofit/>
          </a:bodyPr>
          <a:lstStyle/>
          <a:p>
            <a:r>
              <a:rPr lang="en-US" sz="2400" b="1" dirty="0"/>
              <a:t>Centrum </a:t>
            </a:r>
            <a:r>
              <a:rPr lang="en-US" sz="2400" b="1" dirty="0" err="1"/>
              <a:t>Cyfrowe</a:t>
            </a:r>
            <a:r>
              <a:rPr lang="en-US" sz="2400" b="1" dirty="0"/>
              <a:t> </a:t>
            </a:r>
            <a:r>
              <a:rPr lang="en-US" sz="2400" b="1" dirty="0" err="1"/>
              <a:t>Projekt</a:t>
            </a:r>
            <a:r>
              <a:rPr lang="en-US" sz="2400" b="1" dirty="0"/>
              <a:t> </a:t>
            </a:r>
            <a:r>
              <a:rPr lang="en-US" sz="2400" b="1" dirty="0" err="1" smtClean="0"/>
              <a:t>Polska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works towards social change and enhancing citizens’ participation through the use of digital technologies and open, cooperative models based </a:t>
            </a:r>
            <a:r>
              <a:rPr lang="en-US" sz="2400" dirty="0" smtClean="0"/>
              <a:t>on sharing </a:t>
            </a:r>
            <a:r>
              <a:rPr lang="en-US" sz="2400" dirty="0"/>
              <a:t>knowledge and other resources. Its projects fall into three main categories: Open </a:t>
            </a:r>
            <a:r>
              <a:rPr lang="en-US" sz="2400" dirty="0" smtClean="0"/>
              <a:t>Government</a:t>
            </a:r>
            <a:r>
              <a:rPr lang="en-US" sz="2400" dirty="0"/>
              <a:t>, Open NGO, Open Culture.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en-US" sz="2400" b="1" dirty="0"/>
              <a:t>AGH University of Science and Technology </a:t>
            </a:r>
            <a:r>
              <a:rPr lang="en-US" sz="2400" dirty="0" smtClean="0"/>
              <a:t>is a high-rank </a:t>
            </a:r>
            <a:r>
              <a:rPr lang="en-US" sz="2400" dirty="0"/>
              <a:t>university in modern technologies. In 2010, AGH launched “Open AGH” initiative — the first Polish repository of </a:t>
            </a:r>
            <a:r>
              <a:rPr lang="en-US" sz="2400" dirty="0" smtClean="0"/>
              <a:t>open learning </a:t>
            </a:r>
            <a:r>
              <a:rPr lang="en-US" sz="2400" dirty="0"/>
              <a:t>resources for STEM at academic level. Since 2013 AGH has been working on development of open e-textbooks for science, technology, engineering and </a:t>
            </a:r>
            <a:r>
              <a:rPr lang="en-US" sz="2400" dirty="0" smtClean="0"/>
              <a:t>mathematics subjects </a:t>
            </a:r>
            <a:r>
              <a:rPr lang="en-US" sz="2400" dirty="0"/>
              <a:t>in line with the National Qualifications Framework.</a:t>
            </a:r>
            <a:endParaRPr lang="ru-RU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smtClean="0"/>
              <a:t>World Directory </a:t>
            </a:r>
            <a:r>
              <a:rPr lang="en-US" b="1" dirty="0"/>
              <a:t>of OER repositories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9980681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fontAlgn="base">
              <a:buNone/>
            </a:pPr>
            <a:r>
              <a:rPr lang="en-US" b="1" dirty="0">
                <a:hlinkClick r:id="rId2"/>
              </a:rPr>
              <a:t>Directory of OER repositories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820099"/>
            <a:ext cx="10058400" cy="28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292896"/>
          </a:xfrm>
        </p:spPr>
        <p:txBody>
          <a:bodyPr/>
          <a:lstStyle/>
          <a:p>
            <a:r>
              <a:rPr lang="en-US" dirty="0" smtClean="0"/>
              <a:t>Thank   YOU For   Attention!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264702"/>
            <a:ext cx="10071099" cy="90100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err="1" smtClean="0"/>
              <a:t>Arcadi</a:t>
            </a:r>
            <a:r>
              <a:rPr lang="en-US" sz="3000" dirty="0" smtClean="0"/>
              <a:t> </a:t>
            </a:r>
            <a:r>
              <a:rPr lang="en-US" sz="3000" dirty="0" err="1" smtClean="0"/>
              <a:t>Malearovici</a:t>
            </a:r>
            <a:endParaRPr lang="en-US" sz="3000" dirty="0" smtClean="0"/>
          </a:p>
          <a:p>
            <a:endParaRPr lang="en-US" dirty="0" smtClean="0"/>
          </a:p>
          <a:p>
            <a:r>
              <a:rPr lang="en-US" sz="2100" dirty="0" smtClean="0"/>
              <a:t>amalearovici@gmail.com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122022" y="3388659"/>
            <a:ext cx="2931460" cy="22591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Capital: Warsaw</a:t>
            </a:r>
          </a:p>
          <a:p>
            <a:r>
              <a:rPr lang="ro-RO" dirty="0" smtClean="0"/>
              <a:t>Area</a:t>
            </a:r>
            <a:r>
              <a:rPr lang="en-US" dirty="0" smtClean="0"/>
              <a:t>: 312,679</a:t>
            </a:r>
            <a:r>
              <a:rPr lang="ro-RO" dirty="0" smtClean="0"/>
              <a:t> km</a:t>
            </a:r>
            <a:r>
              <a:rPr lang="ro-RO" baseline="30000" dirty="0" smtClean="0"/>
              <a:t>2</a:t>
            </a:r>
            <a:endParaRPr lang="en-US" baseline="30000" dirty="0" smtClean="0"/>
          </a:p>
          <a:p>
            <a:r>
              <a:rPr lang="en-US" dirty="0" smtClean="0"/>
              <a:t>Population: </a:t>
            </a:r>
            <a:r>
              <a:rPr lang="ro-RO" dirty="0" smtClean="0"/>
              <a:t>38,</a:t>
            </a:r>
            <a:r>
              <a:rPr lang="en-US" dirty="0" smtClean="0"/>
              <a:t>5</a:t>
            </a:r>
            <a:r>
              <a:rPr lang="ro-RO" dirty="0" smtClean="0"/>
              <a:t>00,000 </a:t>
            </a:r>
            <a:endParaRPr lang="en-US" dirty="0" smtClean="0"/>
          </a:p>
          <a:p>
            <a:r>
              <a:rPr lang="en-US" dirty="0" smtClean="0"/>
              <a:t>Schools: 63000</a:t>
            </a:r>
          </a:p>
          <a:p>
            <a:r>
              <a:rPr lang="en-US" dirty="0" smtClean="0"/>
              <a:t>Universities: &gt; 50</a:t>
            </a:r>
            <a:endParaRPr lang="en-US" dirty="0"/>
          </a:p>
        </p:txBody>
      </p:sp>
      <p:pic>
        <p:nvPicPr>
          <p:cNvPr id="1026" name="Picture 2" descr="http://www.map-of-poland.co.uk/images/poland-politca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8" y="1367648"/>
            <a:ext cx="6993375" cy="49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lags.net/images/largeflags/POLA0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55" y="1367649"/>
            <a:ext cx="2650565" cy="16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as a subject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10377186" cy="5176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Students</a:t>
            </a:r>
            <a:r>
              <a:rPr lang="ru-RU" dirty="0"/>
              <a:t> </a:t>
            </a:r>
            <a:r>
              <a:rPr lang="ru-RU" dirty="0" err="1"/>
              <a:t>begin</a:t>
            </a:r>
            <a:r>
              <a:rPr lang="ru-RU" dirty="0"/>
              <a:t> </a:t>
            </a:r>
            <a:r>
              <a:rPr lang="ru-RU" dirty="0" err="1"/>
              <a:t>taking</a:t>
            </a:r>
            <a:r>
              <a:rPr lang="ru-RU" dirty="0"/>
              <a:t> </a:t>
            </a:r>
            <a:r>
              <a:rPr lang="ru-RU" dirty="0" err="1"/>
              <a:t>technology-related</a:t>
            </a:r>
            <a:r>
              <a:rPr lang="ru-RU" dirty="0"/>
              <a:t> </a:t>
            </a:r>
            <a:r>
              <a:rPr lang="ru-RU" dirty="0" err="1"/>
              <a:t>courses</a:t>
            </a:r>
            <a:r>
              <a:rPr lang="ru-RU" dirty="0"/>
              <a:t> </a:t>
            </a:r>
            <a:r>
              <a:rPr lang="ru-RU" dirty="0" err="1"/>
              <a:t>during</a:t>
            </a:r>
            <a:r>
              <a:rPr lang="ru-RU" dirty="0"/>
              <a:t> </a:t>
            </a:r>
            <a:r>
              <a:rPr lang="ru-RU" dirty="0" err="1"/>
              <a:t>primary</a:t>
            </a:r>
            <a:r>
              <a:rPr lang="ru-RU" dirty="0"/>
              <a:t> </a:t>
            </a:r>
            <a:r>
              <a:rPr lang="ru-RU" dirty="0" err="1"/>
              <a:t>school</a:t>
            </a:r>
            <a:r>
              <a:rPr lang="ru-RU" dirty="0"/>
              <a:t> </a:t>
            </a:r>
            <a:r>
              <a:rPr lang="ru-RU" dirty="0" err="1"/>
              <a:t>when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child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approximately</a:t>
            </a:r>
            <a:r>
              <a:rPr lang="ru-RU" dirty="0"/>
              <a:t> 12 </a:t>
            </a:r>
            <a:r>
              <a:rPr lang="ru-RU" dirty="0" err="1"/>
              <a:t>years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age</a:t>
            </a:r>
            <a:r>
              <a:rPr lang="ru-RU" dirty="0"/>
              <a:t>.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grammar</a:t>
            </a:r>
            <a:r>
              <a:rPr lang="ru-RU" dirty="0"/>
              <a:t> </a:t>
            </a:r>
            <a:r>
              <a:rPr lang="ru-RU" dirty="0" err="1"/>
              <a:t>school</a:t>
            </a:r>
            <a:r>
              <a:rPr lang="ru-RU" dirty="0"/>
              <a:t> </a:t>
            </a:r>
            <a:r>
              <a:rPr lang="ru-RU" dirty="0" err="1"/>
              <a:t>level</a:t>
            </a:r>
            <a:r>
              <a:rPr lang="ru-RU" dirty="0"/>
              <a:t> </a:t>
            </a:r>
            <a:r>
              <a:rPr lang="ru-RU" dirty="0" err="1"/>
              <a:t>students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exposed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2 </a:t>
            </a:r>
            <a:r>
              <a:rPr lang="ru-RU" dirty="0" err="1"/>
              <a:t>hours</a:t>
            </a:r>
            <a:r>
              <a:rPr lang="ru-RU" dirty="0"/>
              <a:t> a </a:t>
            </a:r>
            <a:r>
              <a:rPr lang="ru-RU" dirty="0" err="1"/>
              <a:t>week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obligatory</a:t>
            </a:r>
            <a:r>
              <a:rPr lang="ru-RU" dirty="0"/>
              <a:t> </a:t>
            </a:r>
            <a:r>
              <a:rPr lang="ru-RU" dirty="0" err="1"/>
              <a:t>subject</a:t>
            </a:r>
            <a:r>
              <a:rPr lang="ru-RU" dirty="0"/>
              <a:t> "</a:t>
            </a:r>
            <a:r>
              <a:rPr lang="ru-RU" dirty="0" err="1"/>
              <a:t>computer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", </a:t>
            </a:r>
            <a:r>
              <a:rPr lang="ru-RU" dirty="0" err="1"/>
              <a:t>which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called</a:t>
            </a:r>
            <a:r>
              <a:rPr lang="ru-RU" dirty="0"/>
              <a:t> "</a:t>
            </a:r>
            <a:r>
              <a:rPr lang="ru-RU" dirty="0" err="1"/>
              <a:t>informatyka</a:t>
            </a:r>
            <a:r>
              <a:rPr lang="ru-RU" dirty="0"/>
              <a:t>".</a:t>
            </a:r>
          </a:p>
          <a:p>
            <a:pPr marL="0" indent="0">
              <a:buNone/>
            </a:pP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curricula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subject</a:t>
            </a:r>
            <a:r>
              <a:rPr lang="ru-RU" dirty="0"/>
              <a:t> </a:t>
            </a:r>
            <a:r>
              <a:rPr lang="ru-RU" dirty="0" err="1"/>
              <a:t>includes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following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Computes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everyday</a:t>
            </a:r>
            <a:r>
              <a:rPr lang="ru-RU" dirty="0"/>
              <a:t> </a:t>
            </a:r>
            <a:r>
              <a:rPr lang="ru-RU" dirty="0" err="1"/>
              <a:t>life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Working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computers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Utility</a:t>
            </a:r>
            <a:r>
              <a:rPr lang="ru-RU" dirty="0"/>
              <a:t> </a:t>
            </a:r>
            <a:r>
              <a:rPr lang="ru-RU" dirty="0" err="1"/>
              <a:t>software</a:t>
            </a:r>
            <a:r>
              <a:rPr lang="ru-RU" dirty="0"/>
              <a:t> (</a:t>
            </a:r>
            <a:r>
              <a:rPr lang="ru-RU" dirty="0" err="1"/>
              <a:t>graphics</a:t>
            </a:r>
            <a:r>
              <a:rPr lang="ru-RU" dirty="0"/>
              <a:t> </a:t>
            </a:r>
            <a:r>
              <a:rPr lang="ru-RU" dirty="0" err="1"/>
              <a:t>editors</a:t>
            </a:r>
            <a:r>
              <a:rPr lang="ru-RU" dirty="0"/>
              <a:t>,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editors</a:t>
            </a:r>
            <a:r>
              <a:rPr lang="ru-RU" dirty="0"/>
              <a:t>, </a:t>
            </a:r>
            <a:r>
              <a:rPr lang="ru-RU" dirty="0" err="1"/>
              <a:t>spreadsheets</a:t>
            </a:r>
            <a:r>
              <a:rPr lang="ru-RU" dirty="0"/>
              <a:t>, </a:t>
            </a:r>
            <a:r>
              <a:rPr lang="ru-RU" dirty="0" err="1"/>
              <a:t>databases</a:t>
            </a:r>
            <a:r>
              <a:rPr lang="ru-RU" dirty="0"/>
              <a:t>).</a:t>
            </a:r>
          </a:p>
          <a:p>
            <a:pPr lvl="0"/>
            <a:r>
              <a:rPr lang="ru-RU" dirty="0" err="1"/>
              <a:t>Multimedia</a:t>
            </a:r>
            <a:r>
              <a:rPr lang="ru-RU" dirty="0"/>
              <a:t> </a:t>
            </a:r>
            <a:r>
              <a:rPr lang="ru-RU" dirty="0" err="1"/>
              <a:t>sources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Algorithms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Simulation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modelling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Students</a:t>
            </a:r>
            <a:r>
              <a:rPr lang="ru-RU" dirty="0"/>
              <a:t> </a:t>
            </a:r>
            <a:r>
              <a:rPr lang="ru-RU" dirty="0" err="1"/>
              <a:t>continue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ICT </a:t>
            </a:r>
            <a:r>
              <a:rPr lang="ru-RU" dirty="0" err="1"/>
              <a:t>focus</a:t>
            </a:r>
            <a:r>
              <a:rPr lang="ru-RU" dirty="0"/>
              <a:t> </a:t>
            </a:r>
            <a:r>
              <a:rPr lang="ru-RU" dirty="0" err="1"/>
              <a:t>while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vocational</a:t>
            </a:r>
            <a:r>
              <a:rPr lang="ru-RU" dirty="0"/>
              <a:t>, </a:t>
            </a:r>
            <a:r>
              <a:rPr lang="ru-RU" dirty="0" err="1"/>
              <a:t>technical</a:t>
            </a:r>
            <a:r>
              <a:rPr lang="ru-RU" dirty="0"/>
              <a:t> </a:t>
            </a:r>
            <a:r>
              <a:rPr lang="ru-RU" dirty="0" err="1"/>
              <a:t>secondary</a:t>
            </a:r>
            <a:r>
              <a:rPr lang="ru-RU" dirty="0"/>
              <a:t>, </a:t>
            </a:r>
            <a:r>
              <a:rPr lang="ru-RU" dirty="0" err="1"/>
              <a:t>specialized</a:t>
            </a:r>
            <a:r>
              <a:rPr lang="ru-RU" dirty="0"/>
              <a:t> </a:t>
            </a:r>
            <a:r>
              <a:rPr lang="ru-RU" dirty="0" err="1"/>
              <a:t>lyceum</a:t>
            </a:r>
            <a:r>
              <a:rPr lang="ru-RU" dirty="0"/>
              <a:t>,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general</a:t>
            </a:r>
            <a:r>
              <a:rPr lang="ru-RU" dirty="0"/>
              <a:t> </a:t>
            </a:r>
            <a:r>
              <a:rPr lang="ru-RU" dirty="0" err="1"/>
              <a:t>lyceum</a:t>
            </a:r>
            <a:r>
              <a:rPr lang="ru-RU" dirty="0"/>
              <a:t> </a:t>
            </a:r>
            <a:r>
              <a:rPr lang="ru-RU" dirty="0" err="1"/>
              <a:t>schools</a:t>
            </a:r>
            <a:r>
              <a:rPr lang="ru-RU" dirty="0"/>
              <a:t>.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general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technology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being</a:t>
            </a:r>
            <a:r>
              <a:rPr lang="ru-RU" dirty="0"/>
              <a:t> </a:t>
            </a:r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widely</a:t>
            </a:r>
            <a:r>
              <a:rPr lang="ru-RU" dirty="0"/>
              <a:t> </a:t>
            </a:r>
            <a:r>
              <a:rPr lang="ru-RU" dirty="0" err="1"/>
              <a:t>incorporated</a:t>
            </a:r>
            <a:r>
              <a:rPr lang="ru-RU" dirty="0"/>
              <a:t> </a:t>
            </a:r>
            <a:r>
              <a:rPr lang="ru-RU" dirty="0" err="1"/>
              <a:t>into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curriculum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head</a:t>
            </a:r>
            <a:r>
              <a:rPr lang="ru-RU" dirty="0"/>
              <a:t> </a:t>
            </a:r>
            <a:r>
              <a:rPr lang="ru-RU" dirty="0" err="1"/>
              <a:t>teachers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encouraging</a:t>
            </a:r>
            <a:r>
              <a:rPr lang="ru-RU" dirty="0"/>
              <a:t> </a:t>
            </a:r>
            <a:r>
              <a:rPr lang="ru-RU" dirty="0" err="1"/>
              <a:t>teachers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include</a:t>
            </a:r>
            <a:r>
              <a:rPr lang="ru-RU" dirty="0"/>
              <a:t> ICT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classroom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 of computers in schools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10377186" cy="5176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Poland</a:t>
            </a:r>
            <a:r>
              <a:rPr lang="ru-RU" dirty="0"/>
              <a:t> </a:t>
            </a:r>
            <a:r>
              <a:rPr lang="ru-RU" dirty="0" err="1"/>
              <a:t>supports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European</a:t>
            </a:r>
            <a:r>
              <a:rPr lang="ru-RU" dirty="0"/>
              <a:t> </a:t>
            </a:r>
            <a:r>
              <a:rPr lang="ru-RU" dirty="0" err="1"/>
              <a:t>Union’s</a:t>
            </a:r>
            <a:r>
              <a:rPr lang="ru-RU" dirty="0"/>
              <a:t> </a:t>
            </a:r>
            <a:r>
              <a:rPr lang="ru-RU" dirty="0" err="1"/>
              <a:t>vision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ICT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 </a:t>
            </a:r>
            <a:r>
              <a:rPr lang="ru-RU" dirty="0" err="1"/>
              <a:t>policy</a:t>
            </a:r>
            <a:r>
              <a:rPr lang="ru-RU" dirty="0"/>
              <a:t>. </a:t>
            </a:r>
            <a:r>
              <a:rPr lang="ru-RU" dirty="0" err="1"/>
              <a:t>Consequently</a:t>
            </a:r>
            <a:r>
              <a:rPr lang="ru-RU" dirty="0"/>
              <a:t>, </a:t>
            </a:r>
            <a:r>
              <a:rPr lang="ru-RU" dirty="0" err="1"/>
              <a:t>eEurope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eEurope</a:t>
            </a:r>
            <a:r>
              <a:rPr lang="ru-RU" dirty="0"/>
              <a:t>+ </a:t>
            </a:r>
            <a:r>
              <a:rPr lang="ru-RU" dirty="0" err="1"/>
              <a:t>action</a:t>
            </a:r>
            <a:r>
              <a:rPr lang="ru-RU" dirty="0"/>
              <a:t> </a:t>
            </a:r>
            <a:r>
              <a:rPr lang="ru-RU" dirty="0" err="1"/>
              <a:t>plans</a:t>
            </a:r>
            <a:r>
              <a:rPr lang="ru-RU" dirty="0"/>
              <a:t> </a:t>
            </a:r>
            <a:r>
              <a:rPr lang="ru-RU" dirty="0" err="1"/>
              <a:t>were</a:t>
            </a:r>
            <a:r>
              <a:rPr lang="ru-RU" dirty="0"/>
              <a:t> </a:t>
            </a:r>
            <a:r>
              <a:rPr lang="ru-RU" dirty="0" err="1"/>
              <a:t>followed</a:t>
            </a:r>
            <a:r>
              <a:rPr lang="ru-RU" dirty="0"/>
              <a:t>. </a:t>
            </a:r>
            <a:r>
              <a:rPr lang="ru-RU" dirty="0" err="1"/>
              <a:t>However</a:t>
            </a:r>
            <a:r>
              <a:rPr lang="ru-RU" dirty="0"/>
              <a:t>, ICT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Polish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widespread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modern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other</a:t>
            </a:r>
            <a:r>
              <a:rPr lang="ru-RU" dirty="0"/>
              <a:t> </a:t>
            </a:r>
            <a:r>
              <a:rPr lang="ru-RU" dirty="0" err="1"/>
              <a:t>prominant</a:t>
            </a:r>
            <a:r>
              <a:rPr lang="ru-RU" dirty="0"/>
              <a:t> EU </a:t>
            </a:r>
            <a:r>
              <a:rPr lang="ru-RU" dirty="0" err="1"/>
              <a:t>countries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aims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priorities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policy</a:t>
            </a:r>
            <a:r>
              <a:rPr lang="ru-RU" dirty="0"/>
              <a:t> </a:t>
            </a:r>
            <a:r>
              <a:rPr lang="ru-RU" dirty="0" err="1"/>
              <a:t>were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still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Introduce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ICT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 </a:t>
            </a:r>
            <a:r>
              <a:rPr lang="ru-RU" dirty="0" err="1"/>
              <a:t>schools</a:t>
            </a:r>
            <a:r>
              <a:rPr lang="ru-RU" dirty="0"/>
              <a:t> -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only</a:t>
            </a:r>
            <a:r>
              <a:rPr lang="ru-RU" dirty="0"/>
              <a:t> </a:t>
            </a:r>
            <a:r>
              <a:rPr lang="ru-RU" dirty="0" err="1"/>
              <a:t>through</a:t>
            </a:r>
            <a:r>
              <a:rPr lang="ru-RU" dirty="0"/>
              <a:t> </a:t>
            </a:r>
            <a:r>
              <a:rPr lang="ru-RU" dirty="0" err="1"/>
              <a:t>lessons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computer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</a:t>
            </a:r>
            <a:r>
              <a:rPr lang="ru-RU" dirty="0" err="1"/>
              <a:t>but</a:t>
            </a:r>
            <a:r>
              <a:rPr lang="ru-RU" dirty="0"/>
              <a:t> </a:t>
            </a:r>
            <a:r>
              <a:rPr lang="ru-RU" dirty="0" err="1"/>
              <a:t>also</a:t>
            </a:r>
            <a:r>
              <a:rPr lang="ru-RU" dirty="0"/>
              <a:t> </a:t>
            </a:r>
            <a:r>
              <a:rPr lang="ru-RU" dirty="0" err="1"/>
              <a:t>through</a:t>
            </a:r>
            <a:r>
              <a:rPr lang="ru-RU" dirty="0"/>
              <a:t> </a:t>
            </a:r>
            <a:r>
              <a:rPr lang="ru-RU" dirty="0" err="1"/>
              <a:t>lessons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other</a:t>
            </a:r>
            <a:r>
              <a:rPr lang="ru-RU" dirty="0"/>
              <a:t> </a:t>
            </a:r>
            <a:r>
              <a:rPr lang="ru-RU" dirty="0" err="1"/>
              <a:t>school</a:t>
            </a:r>
            <a:r>
              <a:rPr lang="ru-RU" dirty="0"/>
              <a:t> </a:t>
            </a:r>
            <a:r>
              <a:rPr lang="ru-RU" dirty="0" err="1"/>
              <a:t>subjects</a:t>
            </a:r>
            <a:r>
              <a:rPr lang="ru-RU" dirty="0"/>
              <a:t>,</a:t>
            </a:r>
          </a:p>
          <a:p>
            <a:pPr lvl="0"/>
            <a:r>
              <a:rPr lang="ru-RU" dirty="0" err="1"/>
              <a:t>Prepare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 </a:t>
            </a:r>
            <a:r>
              <a:rPr lang="ru-RU" dirty="0" err="1"/>
              <a:t>teachers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become</a:t>
            </a:r>
            <a:r>
              <a:rPr lang="ru-RU" dirty="0"/>
              <a:t> </a:t>
            </a:r>
            <a:r>
              <a:rPr lang="ru-RU" dirty="0" err="1"/>
              <a:t>animators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ICT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their</a:t>
            </a:r>
            <a:r>
              <a:rPr lang="ru-RU" dirty="0"/>
              <a:t> </a:t>
            </a:r>
            <a:r>
              <a:rPr lang="ru-RU" dirty="0" err="1"/>
              <a:t>schools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use</a:t>
            </a:r>
            <a:r>
              <a:rPr lang="ru-RU" dirty="0"/>
              <a:t> ICT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pedagogical</a:t>
            </a:r>
            <a:r>
              <a:rPr lang="ru-RU" dirty="0"/>
              <a:t> </a:t>
            </a:r>
            <a:r>
              <a:rPr lang="ru-RU" dirty="0" err="1"/>
              <a:t>purposes</a:t>
            </a:r>
            <a:r>
              <a:rPr lang="ru-RU" dirty="0"/>
              <a:t>,</a:t>
            </a:r>
          </a:p>
          <a:p>
            <a:pPr lvl="0"/>
            <a:r>
              <a:rPr lang="ru-RU" dirty="0" err="1"/>
              <a:t>Assure</a:t>
            </a:r>
            <a:r>
              <a:rPr lang="ru-RU" dirty="0"/>
              <a:t> </a:t>
            </a:r>
            <a:r>
              <a:rPr lang="ru-RU" dirty="0" err="1"/>
              <a:t>access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rich</a:t>
            </a:r>
            <a:r>
              <a:rPr lang="ru-RU" dirty="0"/>
              <a:t> </a:t>
            </a:r>
            <a:r>
              <a:rPr lang="ru-RU" dirty="0" err="1"/>
              <a:t>educational</a:t>
            </a:r>
            <a:r>
              <a:rPr lang="ru-RU" dirty="0"/>
              <a:t> </a:t>
            </a:r>
            <a:r>
              <a:rPr lang="ru-RU" dirty="0" err="1"/>
              <a:t>content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 </a:t>
            </a:r>
            <a:r>
              <a:rPr lang="ru-RU" dirty="0" err="1"/>
              <a:t>students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err="1"/>
              <a:t>Efforts</a:t>
            </a:r>
            <a:r>
              <a:rPr lang="ru-RU" dirty="0"/>
              <a:t> </a:t>
            </a:r>
            <a:r>
              <a:rPr lang="ru-RU" dirty="0" err="1"/>
              <a:t>were</a:t>
            </a:r>
            <a:r>
              <a:rPr lang="ru-RU" dirty="0"/>
              <a:t> </a:t>
            </a:r>
            <a:r>
              <a:rPr lang="ru-RU" dirty="0" err="1"/>
              <a:t>made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turn</a:t>
            </a:r>
            <a:r>
              <a:rPr lang="ru-RU" dirty="0"/>
              <a:t> </a:t>
            </a:r>
            <a:r>
              <a:rPr lang="ru-RU" dirty="0" err="1"/>
              <a:t>school</a:t>
            </a:r>
            <a:r>
              <a:rPr lang="ru-RU" dirty="0"/>
              <a:t> </a:t>
            </a:r>
            <a:r>
              <a:rPr lang="ru-RU" dirty="0" err="1"/>
              <a:t>libraries</a:t>
            </a:r>
            <a:r>
              <a:rPr lang="ru-RU" dirty="0"/>
              <a:t> </a:t>
            </a:r>
            <a:r>
              <a:rPr lang="ru-RU" dirty="0" err="1"/>
              <a:t>into</a:t>
            </a:r>
            <a:r>
              <a:rPr lang="ru-RU" dirty="0"/>
              <a:t> </a:t>
            </a:r>
            <a:r>
              <a:rPr lang="ru-RU" dirty="0" err="1"/>
              <a:t>multimedia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centres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Computers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Polish</a:t>
            </a:r>
            <a:r>
              <a:rPr lang="ru-RU" dirty="0"/>
              <a:t> </a:t>
            </a:r>
            <a:r>
              <a:rPr lang="ru-RU" dirty="0" err="1"/>
              <a:t>schools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mostly</a:t>
            </a:r>
            <a:r>
              <a:rPr lang="ru-RU" dirty="0"/>
              <a:t> </a:t>
            </a:r>
            <a:r>
              <a:rPr lang="ru-RU" dirty="0" err="1"/>
              <a:t>purchased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 smtClean="0"/>
              <a:t>Ministry</a:t>
            </a:r>
            <a:r>
              <a:rPr lang="ru-RU" dirty="0" smtClean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 smtClean="0"/>
              <a:t>Education</a:t>
            </a:r>
            <a:r>
              <a:rPr lang="ru-RU" dirty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/>
              <a:t>local</a:t>
            </a:r>
            <a:r>
              <a:rPr lang="ru-RU" dirty="0"/>
              <a:t> </a:t>
            </a:r>
            <a:r>
              <a:rPr lang="ru-RU" dirty="0" err="1"/>
              <a:t>governments</a:t>
            </a:r>
            <a:r>
              <a:rPr lang="ru-RU" dirty="0"/>
              <a:t>.</a:t>
            </a:r>
          </a:p>
          <a:p>
            <a:pPr marL="0" lvl="0" indent="0">
              <a:buNone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Portals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10377186" cy="5176608"/>
          </a:xfrm>
        </p:spPr>
        <p:txBody>
          <a:bodyPr>
            <a:normAutofit/>
          </a:bodyPr>
          <a:lstStyle/>
          <a:p>
            <a:r>
              <a:rPr lang="ru-RU" dirty="0" err="1"/>
              <a:t>Portal</a:t>
            </a:r>
            <a:r>
              <a:rPr lang="ru-RU" dirty="0"/>
              <a:t> </a:t>
            </a:r>
            <a:r>
              <a:rPr lang="ru-RU" dirty="0" err="1"/>
              <a:t>Scholaris</a:t>
            </a:r>
            <a:r>
              <a:rPr lang="ru-RU" dirty="0"/>
              <a:t> (</a:t>
            </a:r>
            <a:r>
              <a:rPr lang="ru-RU" dirty="0">
                <a:hlinkClick r:id="rId2"/>
              </a:rPr>
              <a:t>www.scholaris.pl</a:t>
            </a:r>
            <a:r>
              <a:rPr lang="ru-RU" dirty="0"/>
              <a:t>) </a:t>
            </a:r>
            <a:endParaRPr lang="en-US" dirty="0" smtClean="0"/>
          </a:p>
          <a:p>
            <a:pPr marL="0" lvl="0" indent="0">
              <a:buNone/>
            </a:pPr>
            <a:r>
              <a:rPr lang="ru-RU" sz="1600" dirty="0" err="1" smtClean="0"/>
              <a:t>Internet</a:t>
            </a:r>
            <a:r>
              <a:rPr lang="ru-RU" sz="1600" dirty="0" smtClean="0"/>
              <a:t> </a:t>
            </a:r>
            <a:r>
              <a:rPr lang="ru-RU" sz="1600" dirty="0" err="1"/>
              <a:t>Centre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Educational</a:t>
            </a:r>
            <a:r>
              <a:rPr lang="ru-RU" sz="1600" dirty="0"/>
              <a:t> </a:t>
            </a:r>
            <a:r>
              <a:rPr lang="ru-RU" sz="1600" dirty="0" err="1"/>
              <a:t>Resourses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Ministry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 smtClean="0"/>
              <a:t>Education</a:t>
            </a:r>
            <a:r>
              <a:rPr lang="en-US" sz="1600" dirty="0" smtClean="0"/>
              <a:t> </a:t>
            </a:r>
            <a:r>
              <a:rPr lang="ru-RU" sz="1600" dirty="0" smtClean="0"/>
              <a:t>– </a:t>
            </a:r>
            <a:r>
              <a:rPr lang="en-US" sz="1600" dirty="0" smtClean="0"/>
              <a:t>(</a:t>
            </a:r>
            <a:r>
              <a:rPr lang="ru-RU" sz="1600" dirty="0" err="1" smtClean="0"/>
              <a:t>launched</a:t>
            </a:r>
            <a:r>
              <a:rPr lang="ru-RU" sz="1600" dirty="0" smtClean="0"/>
              <a:t> </a:t>
            </a:r>
            <a:r>
              <a:rPr lang="ru-RU" sz="1600" dirty="0" err="1"/>
              <a:t>with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support</a:t>
            </a:r>
            <a:r>
              <a:rPr lang="ru-RU" sz="1600" dirty="0"/>
              <a:t> </a:t>
            </a:r>
            <a:r>
              <a:rPr lang="ru-RU" sz="1600" dirty="0" err="1"/>
              <a:t>from</a:t>
            </a:r>
            <a:r>
              <a:rPr lang="ru-RU" sz="1600" dirty="0"/>
              <a:t> </a:t>
            </a:r>
            <a:r>
              <a:rPr lang="ru-RU" sz="1600" dirty="0" err="1"/>
              <a:t>European</a:t>
            </a:r>
            <a:r>
              <a:rPr lang="ru-RU" sz="1600" dirty="0"/>
              <a:t> </a:t>
            </a:r>
            <a:r>
              <a:rPr lang="ru-RU" sz="1600" dirty="0" err="1" smtClean="0"/>
              <a:t>Union</a:t>
            </a:r>
            <a:r>
              <a:rPr lang="en-US" sz="1600" dirty="0" smtClean="0"/>
              <a:t>) - </a:t>
            </a:r>
            <a:r>
              <a:rPr lang="ru-RU" sz="1600" dirty="0" smtClean="0"/>
              <a:t> </a:t>
            </a:r>
            <a:r>
              <a:rPr lang="ru-RU" sz="1600" dirty="0" err="1"/>
              <a:t>is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biggest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most</a:t>
            </a:r>
            <a:r>
              <a:rPr lang="ru-RU" sz="1600" dirty="0"/>
              <a:t> </a:t>
            </a:r>
            <a:r>
              <a:rPr lang="ru-RU" sz="1600" dirty="0" err="1"/>
              <a:t>famous</a:t>
            </a:r>
            <a:r>
              <a:rPr lang="ru-RU" sz="1600" dirty="0"/>
              <a:t> </a:t>
            </a:r>
            <a:r>
              <a:rPr lang="ru-RU" sz="1600" dirty="0" err="1"/>
              <a:t>one</a:t>
            </a:r>
            <a:r>
              <a:rPr lang="ru-RU" sz="1600" dirty="0"/>
              <a:t>. </a:t>
            </a:r>
            <a:endParaRPr lang="en-US" sz="1600" dirty="0" smtClean="0"/>
          </a:p>
          <a:p>
            <a:pPr marL="0" lvl="0" indent="0">
              <a:buNone/>
            </a:pPr>
            <a:r>
              <a:rPr lang="ru-RU" sz="1600" dirty="0" err="1" smtClean="0"/>
              <a:t>It</a:t>
            </a:r>
            <a:r>
              <a:rPr lang="ru-RU" sz="1600" dirty="0" smtClean="0"/>
              <a:t> </a:t>
            </a:r>
            <a:r>
              <a:rPr lang="ru-RU" sz="1600" dirty="0" err="1"/>
              <a:t>contains</a:t>
            </a:r>
            <a:r>
              <a:rPr lang="ru-RU" sz="1600" dirty="0"/>
              <a:t> a </a:t>
            </a:r>
            <a:r>
              <a:rPr lang="ru-RU" sz="1600" dirty="0" err="1"/>
              <a:t>large</a:t>
            </a:r>
            <a:r>
              <a:rPr lang="ru-RU" sz="1600" dirty="0"/>
              <a:t> </a:t>
            </a:r>
            <a:r>
              <a:rPr lang="ru-RU" sz="1600" dirty="0" err="1"/>
              <a:t>number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e-</a:t>
            </a:r>
            <a:r>
              <a:rPr lang="ru-RU" sz="1600" dirty="0" err="1"/>
              <a:t>lessons</a:t>
            </a:r>
            <a:r>
              <a:rPr lang="ru-RU" sz="1600" dirty="0"/>
              <a:t>, </a:t>
            </a:r>
            <a:r>
              <a:rPr lang="ru-RU" sz="1600" dirty="0" err="1"/>
              <a:t>presentations</a:t>
            </a:r>
            <a:r>
              <a:rPr lang="ru-RU" sz="1600" dirty="0"/>
              <a:t>, </a:t>
            </a:r>
            <a:r>
              <a:rPr lang="ru-RU" sz="1600" dirty="0" err="1"/>
              <a:t>simulations</a:t>
            </a:r>
            <a:r>
              <a:rPr lang="ru-RU" sz="1600" dirty="0"/>
              <a:t>, </a:t>
            </a:r>
            <a:r>
              <a:rPr lang="ru-RU" sz="1600" dirty="0" err="1"/>
              <a:t>tests</a:t>
            </a:r>
            <a:r>
              <a:rPr lang="ru-RU" sz="1600" dirty="0"/>
              <a:t>, </a:t>
            </a:r>
            <a:r>
              <a:rPr lang="ru-RU" sz="1600" dirty="0" err="1"/>
              <a:t>pictures</a:t>
            </a:r>
            <a:r>
              <a:rPr lang="ru-RU" sz="1600" dirty="0"/>
              <a:t>, </a:t>
            </a:r>
            <a:r>
              <a:rPr lang="ru-RU" sz="1600" dirty="0" err="1"/>
              <a:t>maps</a:t>
            </a:r>
            <a:r>
              <a:rPr lang="ru-RU" sz="1600" dirty="0"/>
              <a:t>, </a:t>
            </a:r>
            <a:r>
              <a:rPr lang="ru-RU" sz="1600" dirty="0" err="1"/>
              <a:t>movies</a:t>
            </a:r>
            <a:r>
              <a:rPr lang="ru-RU" sz="1600" dirty="0"/>
              <a:t> </a:t>
            </a:r>
            <a:r>
              <a:rPr lang="ru-RU" sz="1600" dirty="0" err="1"/>
              <a:t>etc</a:t>
            </a:r>
            <a:r>
              <a:rPr lang="ru-RU" sz="1600" dirty="0"/>
              <a:t>. </a:t>
            </a:r>
            <a:r>
              <a:rPr lang="ru-RU" sz="1600" dirty="0" err="1"/>
              <a:t>categorized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two</a:t>
            </a:r>
            <a:r>
              <a:rPr lang="ru-RU" sz="1600" dirty="0"/>
              <a:t> </a:t>
            </a:r>
            <a:r>
              <a:rPr lang="ru-RU" sz="1600" dirty="0" err="1"/>
              <a:t>ways</a:t>
            </a:r>
            <a:r>
              <a:rPr lang="ru-RU" sz="1600" dirty="0"/>
              <a:t>: </a:t>
            </a:r>
            <a:r>
              <a:rPr lang="ru-RU" sz="1600" dirty="0" err="1"/>
              <a:t>type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material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subject</a:t>
            </a:r>
            <a:r>
              <a:rPr lang="ru-RU" sz="1600" dirty="0"/>
              <a:t> </a:t>
            </a:r>
            <a:r>
              <a:rPr lang="ru-RU" sz="1600" dirty="0" err="1"/>
              <a:t>that</a:t>
            </a:r>
            <a:r>
              <a:rPr lang="ru-RU" sz="1600" dirty="0"/>
              <a:t> </a:t>
            </a:r>
            <a:r>
              <a:rPr lang="ru-RU" sz="1600" dirty="0" err="1"/>
              <a:t>it</a:t>
            </a:r>
            <a:r>
              <a:rPr lang="ru-RU" sz="1600" dirty="0"/>
              <a:t> </a:t>
            </a:r>
            <a:r>
              <a:rPr lang="ru-RU" sz="1600" dirty="0" err="1"/>
              <a:t>is</a:t>
            </a:r>
            <a:r>
              <a:rPr lang="ru-RU" sz="1600" dirty="0"/>
              <a:t> </a:t>
            </a:r>
            <a:r>
              <a:rPr lang="ru-RU" sz="1600" dirty="0" err="1"/>
              <a:t>useful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. </a:t>
            </a:r>
            <a:r>
              <a:rPr lang="ru-RU" sz="1600" dirty="0" err="1"/>
              <a:t>Also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portal</a:t>
            </a:r>
            <a:r>
              <a:rPr lang="ru-RU" sz="1600" dirty="0"/>
              <a:t> </a:t>
            </a:r>
            <a:r>
              <a:rPr lang="ru-RU" sz="1600" dirty="0" err="1"/>
              <a:t>contains</a:t>
            </a:r>
            <a:r>
              <a:rPr lang="ru-RU" sz="1600" dirty="0"/>
              <a:t> </a:t>
            </a:r>
            <a:r>
              <a:rPr lang="ru-RU" sz="1600" dirty="0" err="1"/>
              <a:t>online</a:t>
            </a:r>
            <a:r>
              <a:rPr lang="ru-RU" sz="1600" dirty="0"/>
              <a:t> </a:t>
            </a:r>
            <a:r>
              <a:rPr lang="ru-RU" sz="1600" dirty="0" err="1"/>
              <a:t>journals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teachers</a:t>
            </a:r>
            <a:r>
              <a:rPr lang="ru-RU" sz="1600" dirty="0"/>
              <a:t>. </a:t>
            </a:r>
            <a:r>
              <a:rPr lang="ru-RU" sz="1600" dirty="0" err="1"/>
              <a:t>Many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these</a:t>
            </a:r>
            <a:r>
              <a:rPr lang="ru-RU" sz="1600" dirty="0"/>
              <a:t> </a:t>
            </a:r>
            <a:r>
              <a:rPr lang="ru-RU" sz="1600" dirty="0" err="1"/>
              <a:t>journals</a:t>
            </a:r>
            <a:r>
              <a:rPr lang="ru-RU" sz="1600" dirty="0"/>
              <a:t> </a:t>
            </a:r>
            <a:r>
              <a:rPr lang="ru-RU" sz="1600" dirty="0" err="1"/>
              <a:t>are</a:t>
            </a:r>
            <a:r>
              <a:rPr lang="ru-RU" sz="1600" dirty="0"/>
              <a:t> </a:t>
            </a:r>
            <a:r>
              <a:rPr lang="ru-RU" sz="1600" dirty="0" err="1"/>
              <a:t>focused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using</a:t>
            </a:r>
            <a:r>
              <a:rPr lang="ru-RU" sz="1600" dirty="0"/>
              <a:t> ICT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education</a:t>
            </a:r>
            <a:r>
              <a:rPr lang="ru-RU" sz="1600" dirty="0"/>
              <a:t> (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example</a:t>
            </a:r>
            <a:r>
              <a:rPr lang="ru-RU" sz="1600" dirty="0"/>
              <a:t>: </a:t>
            </a:r>
            <a:r>
              <a:rPr lang="ru-RU" sz="1600" dirty="0" err="1"/>
              <a:t>New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School</a:t>
            </a:r>
            <a:r>
              <a:rPr lang="ru-RU" sz="1600" dirty="0"/>
              <a:t>, </a:t>
            </a:r>
            <a:r>
              <a:rPr lang="ru-RU" sz="1600" dirty="0" err="1"/>
              <a:t>Safe</a:t>
            </a:r>
            <a:r>
              <a:rPr lang="ru-RU" sz="1600" dirty="0"/>
              <a:t> </a:t>
            </a:r>
            <a:r>
              <a:rPr lang="ru-RU" sz="1600" dirty="0" err="1"/>
              <a:t>Internet</a:t>
            </a:r>
            <a:r>
              <a:rPr lang="ru-RU" sz="1600" dirty="0"/>
              <a:t>, </a:t>
            </a:r>
            <a:r>
              <a:rPr lang="ru-RU" sz="1600" dirty="0" err="1"/>
              <a:t>Interklasa</a:t>
            </a:r>
            <a:r>
              <a:rPr lang="ru-RU" sz="1600" dirty="0"/>
              <a:t>). </a:t>
            </a:r>
          </a:p>
          <a:p>
            <a:r>
              <a:rPr lang="en-US" u="sng" dirty="0" err="1" smtClean="0">
                <a:hlinkClick r:id="rId3"/>
              </a:rPr>
              <a:t>Eduseek</a:t>
            </a:r>
            <a:r>
              <a:rPr lang="en-US" u="sng" dirty="0" smtClean="0"/>
              <a:t> - </a:t>
            </a:r>
            <a:r>
              <a:rPr lang="en-US" sz="1600" dirty="0"/>
              <a:t>The largest educational portal, divided into three parts: for students, parents and teachers. Training contents are arranged according to school subjects. It includes, among others, catalog of educational sites, forums, legal advice, information about courses and training, a lot of teaching aids.</a:t>
            </a:r>
            <a:endParaRPr lang="ru-RU" sz="1600" dirty="0"/>
          </a:p>
          <a:p>
            <a:r>
              <a:rPr lang="en-US" u="sng" dirty="0" err="1" smtClean="0">
                <a:hlinkClick r:id="rId4"/>
              </a:rPr>
              <a:t>Interklasa</a:t>
            </a:r>
            <a:r>
              <a:rPr lang="en-US" u="sng" dirty="0" smtClean="0"/>
              <a:t> - </a:t>
            </a:r>
            <a:r>
              <a:rPr lang="en-US" sz="1600" dirty="0"/>
              <a:t>Portal contains a constantly updated catalog of Polish educational resources on the network, websites of all schools participating in the program </a:t>
            </a:r>
            <a:r>
              <a:rPr lang="en-US" sz="1600" dirty="0" err="1" smtClean="0"/>
              <a:t>Interkl@sa</a:t>
            </a:r>
            <a:r>
              <a:rPr lang="en-US" sz="1600" dirty="0" smtClean="0"/>
              <a:t> </a:t>
            </a:r>
            <a:r>
              <a:rPr lang="en-US" sz="1600" dirty="0"/>
              <a:t>mailboxes students and teachers</a:t>
            </a:r>
            <a:r>
              <a:rPr lang="en-US" sz="1600" dirty="0" smtClean="0"/>
              <a:t>.</a:t>
            </a:r>
          </a:p>
          <a:p>
            <a:r>
              <a:rPr lang="en-US" u="sng" dirty="0">
                <a:hlinkClick r:id="rId5"/>
              </a:rPr>
              <a:t>Full list of Polish Educational Portals</a:t>
            </a:r>
            <a:endParaRPr lang="en-US" u="sng" dirty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Development of OER in POLAND    Top-Down </a:t>
            </a:r>
            <a:r>
              <a:rPr lang="ro-RO" dirty="0"/>
              <a:t>I</a:t>
            </a:r>
            <a:r>
              <a:rPr lang="ro-RO" dirty="0" smtClean="0"/>
              <a:t>nitiatives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10377186" cy="5176608"/>
          </a:xfrm>
        </p:spPr>
        <p:txBody>
          <a:bodyPr>
            <a:normAutofit/>
          </a:bodyPr>
          <a:lstStyle/>
          <a:p>
            <a:r>
              <a:rPr lang="ro-RO" dirty="0" smtClean="0"/>
              <a:t>Ministry of National Education – Project “Involve </a:t>
            </a:r>
            <a:r>
              <a:rPr lang="ro-RO" dirty="0"/>
              <a:t>Poland</a:t>
            </a:r>
            <a:r>
              <a:rPr lang="ro-RO" dirty="0" smtClean="0"/>
              <a:t>!”, 2009 (scholaris.pl)</a:t>
            </a:r>
          </a:p>
          <a:p>
            <a:pPr lvl="1"/>
            <a:r>
              <a:rPr lang="en-US" dirty="0"/>
              <a:t>﻿first MNE-funded service offering open education </a:t>
            </a:r>
            <a:r>
              <a:rPr lang="en-US" dirty="0" smtClean="0"/>
              <a:t>resources</a:t>
            </a:r>
            <a:endParaRPr lang="ro-RO" dirty="0" smtClean="0"/>
          </a:p>
          <a:p>
            <a:pPr lvl="1"/>
            <a:r>
              <a:rPr lang="ro-RO" dirty="0" smtClean="0"/>
              <a:t>restrictions for publishing OER</a:t>
            </a:r>
          </a:p>
          <a:p>
            <a:pPr lvl="1"/>
            <a:endParaRPr lang="ro-RO" dirty="0" smtClean="0"/>
          </a:p>
          <a:p>
            <a:r>
              <a:rPr lang="ro-RO" dirty="0"/>
              <a:t>Ministry of National Education – </a:t>
            </a:r>
            <a:r>
              <a:rPr lang="ro-RO" dirty="0" smtClean="0"/>
              <a:t>Programme “Digital School”, 2013</a:t>
            </a:r>
          </a:p>
          <a:p>
            <a:pPr lvl="1"/>
            <a:r>
              <a:rPr lang="en-US" dirty="0"/>
              <a:t> set of </a:t>
            </a:r>
            <a:r>
              <a:rPr lang="ro-RO" dirty="0" smtClean="0"/>
              <a:t>open </a:t>
            </a:r>
            <a:r>
              <a:rPr lang="en-US" dirty="0" smtClean="0"/>
              <a:t>e-textbooks</a:t>
            </a:r>
            <a:r>
              <a:rPr lang="ro-RO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change of </a:t>
            </a:r>
            <a:r>
              <a:rPr lang="en-US" dirty="0" smtClean="0"/>
              <a:t>approach</a:t>
            </a:r>
            <a:r>
              <a:rPr lang="ro-RO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open resources at the </a:t>
            </a:r>
            <a:r>
              <a:rPr lang="en-US" dirty="0" smtClean="0"/>
              <a:t>MNE </a:t>
            </a:r>
            <a:endParaRPr lang="ro-RO" dirty="0"/>
          </a:p>
          <a:p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Development of OER in POLAND    Grassroots </a:t>
            </a:r>
            <a:r>
              <a:rPr lang="ro-RO" dirty="0"/>
              <a:t>I</a:t>
            </a:r>
            <a:r>
              <a:rPr lang="ro-RO" dirty="0" smtClean="0"/>
              <a:t>nitiatives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513559"/>
            <a:ext cx="5572991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﻿</a:t>
            </a:r>
            <a:r>
              <a:rPr lang="en-US" sz="1800" dirty="0"/>
              <a:t>Since 2004  educational projects promoting openness were mainly carried out by </a:t>
            </a:r>
            <a:r>
              <a:rPr lang="en-US" sz="1800" dirty="0" smtClean="0"/>
              <a:t>nongovernmental</a:t>
            </a:r>
            <a:r>
              <a:rPr lang="ro-RO" sz="1800" dirty="0" smtClean="0"/>
              <a:t> </a:t>
            </a:r>
            <a:r>
              <a:rPr lang="en-US" sz="1800" dirty="0" smtClean="0"/>
              <a:t>organizations </a:t>
            </a:r>
            <a:r>
              <a:rPr lang="en-US" sz="1800" dirty="0"/>
              <a:t>as a response to governmental initiatives.</a:t>
            </a:r>
          </a:p>
          <a:p>
            <a:pPr marL="0" indent="0">
              <a:buNone/>
            </a:pPr>
            <a:r>
              <a:rPr lang="en-US" sz="1800" dirty="0"/>
              <a:t>A pioneering initiative aimed at development of educational resources for students, teachers </a:t>
            </a:r>
            <a:r>
              <a:rPr lang="en-US" sz="1800" dirty="0" smtClean="0"/>
              <a:t>and</a:t>
            </a:r>
            <a:r>
              <a:rPr lang="ro-RO" sz="1800" dirty="0" smtClean="0"/>
              <a:t> </a:t>
            </a:r>
            <a:r>
              <a:rPr lang="en-US" sz="1800" dirty="0" smtClean="0"/>
              <a:t>parents </a:t>
            </a:r>
            <a:r>
              <a:rPr lang="en-US" sz="1800" dirty="0"/>
              <a:t>was undertaken by the nongovernmental </a:t>
            </a:r>
            <a:r>
              <a:rPr lang="en-US" sz="1800" dirty="0" err="1"/>
              <a:t>programme</a:t>
            </a:r>
            <a:r>
              <a:rPr lang="en-US" sz="1800" dirty="0"/>
              <a:t> “</a:t>
            </a:r>
            <a:r>
              <a:rPr lang="en-US" sz="1800" dirty="0" err="1"/>
              <a:t>Interkl@sa</a:t>
            </a:r>
            <a:r>
              <a:rPr lang="en-US" sz="1800" dirty="0"/>
              <a:t>”. It was launched in 1998 as </a:t>
            </a:r>
            <a:r>
              <a:rPr lang="en-US" sz="1800" dirty="0" smtClean="0"/>
              <a:t>a</a:t>
            </a:r>
            <a:r>
              <a:rPr lang="ro-RO" sz="1800" dirty="0" smtClean="0"/>
              <a:t> </a:t>
            </a:r>
            <a:r>
              <a:rPr lang="en-US" sz="1800" dirty="0" smtClean="0"/>
              <a:t>national </a:t>
            </a:r>
            <a:r>
              <a:rPr lang="en-US" sz="1800" dirty="0" err="1"/>
              <a:t>programme</a:t>
            </a:r>
            <a:r>
              <a:rPr lang="en-US" sz="1800" dirty="0"/>
              <a:t> for information society, whose objective was providing schools with the </a:t>
            </a:r>
            <a:r>
              <a:rPr lang="en-US" sz="1800" dirty="0" smtClean="0"/>
              <a:t>necessary</a:t>
            </a:r>
            <a:r>
              <a:rPr lang="ro-RO" sz="1800" dirty="0" smtClean="0"/>
              <a:t> </a:t>
            </a:r>
            <a:r>
              <a:rPr lang="en-US" sz="1800" dirty="0" smtClean="0"/>
              <a:t>infrastructure.</a:t>
            </a:r>
            <a:endParaRPr lang="ro-RO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year 2010  was the </a:t>
            </a:r>
            <a:r>
              <a:rPr lang="en-US" sz="1800" dirty="0" smtClean="0"/>
              <a:t>time</a:t>
            </a:r>
            <a:r>
              <a:rPr lang="ro-RO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breakthrough in making the website resources open. Due to the emergence of </a:t>
            </a:r>
            <a:r>
              <a:rPr lang="en-US" sz="1800" dirty="0" err="1"/>
              <a:t>Fundacja</a:t>
            </a:r>
            <a:r>
              <a:rPr lang="en-US" sz="1800" dirty="0"/>
              <a:t> </a:t>
            </a:r>
            <a:r>
              <a:rPr lang="en-US" sz="1800" dirty="0" err="1" smtClean="0"/>
              <a:t>Polskiego</a:t>
            </a:r>
            <a:r>
              <a:rPr lang="ro-RO" sz="1800" dirty="0" smtClean="0"/>
              <a:t> </a:t>
            </a:r>
            <a:r>
              <a:rPr lang="en-US" sz="1800" dirty="0" err="1" smtClean="0"/>
              <a:t>Portalu</a:t>
            </a:r>
            <a:r>
              <a:rPr lang="en-US" sz="1800" dirty="0" smtClean="0"/>
              <a:t> </a:t>
            </a:r>
            <a:r>
              <a:rPr lang="en-US" sz="1800" dirty="0" err="1"/>
              <a:t>Edukacyjnego</a:t>
            </a:r>
            <a:r>
              <a:rPr lang="en-US" sz="1800" dirty="0"/>
              <a:t> </a:t>
            </a:r>
            <a:r>
              <a:rPr lang="en-US" sz="1800" dirty="0" err="1"/>
              <a:t>Interkl@sa</a:t>
            </a:r>
            <a:r>
              <a:rPr lang="en-US" sz="1800" dirty="0"/>
              <a:t>, the website is constantly updated.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58" t="6116" r="26664" b="-759"/>
          <a:stretch/>
        </p:blipFill>
        <p:spPr>
          <a:xfrm>
            <a:off x="6473781" y="1513559"/>
            <a:ext cx="466344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Development of OER in POLAND    Grassroots Initiatives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9980681" cy="4846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﻿﻿In 2005, </a:t>
            </a:r>
            <a:r>
              <a:rPr lang="en-US" b="1" dirty="0"/>
              <a:t>the Polish section of Creative Commons </a:t>
            </a:r>
            <a:r>
              <a:rPr lang="en-US" dirty="0"/>
              <a:t>was established, joining the international Creative</a:t>
            </a:r>
          </a:p>
          <a:p>
            <a:pPr marL="0" indent="0">
              <a:buNone/>
            </a:pPr>
            <a:r>
              <a:rPr lang="en-US" dirty="0"/>
              <a:t>Commons community, which has branches and sections in about </a:t>
            </a:r>
            <a:r>
              <a:rPr lang="en-US" dirty="0" smtClean="0"/>
              <a:t>70 countries</a:t>
            </a:r>
            <a:r>
              <a:rPr lang="en-US" dirty="0"/>
              <a:t>. At the moment,</a:t>
            </a:r>
          </a:p>
          <a:p>
            <a:pPr marL="0" indent="0">
              <a:buNone/>
            </a:pPr>
            <a:r>
              <a:rPr lang="en-US" dirty="0"/>
              <a:t>the Centrum </a:t>
            </a:r>
            <a:r>
              <a:rPr lang="en-US" dirty="0" err="1"/>
              <a:t>Cyfrowe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: </a:t>
            </a:r>
            <a:r>
              <a:rPr lang="en-US" dirty="0" err="1"/>
              <a:t>Polska</a:t>
            </a:r>
            <a:r>
              <a:rPr lang="en-US" dirty="0"/>
              <a:t> and Interdisciplinary Centre for Mathematical and Computational</a:t>
            </a:r>
          </a:p>
          <a:p>
            <a:pPr marL="0" indent="0">
              <a:buNone/>
            </a:pPr>
            <a:r>
              <a:rPr lang="en-US" dirty="0"/>
              <a:t>Modelling (ICM UW) are its institutional partners. Thanks to the active involvement of CC </a:t>
            </a:r>
            <a:r>
              <a:rPr lang="en-US" dirty="0" err="1"/>
              <a:t>Polska</a:t>
            </a:r>
            <a:r>
              <a:rPr lang="en-US" dirty="0"/>
              <a:t> and to</a:t>
            </a:r>
          </a:p>
          <a:p>
            <a:pPr marL="0" indent="0">
              <a:buNone/>
            </a:pPr>
            <a:r>
              <a:rPr lang="en-US" dirty="0"/>
              <a:t>its cooperation with lawyers, Creative Commons licenses have been translated into Polish and </a:t>
            </a:r>
            <a:r>
              <a:rPr lang="en-US" dirty="0" err="1"/>
              <a:t>analysed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with respect to their compatibility with the Polish legislation. Creative Commons has also prepared the</a:t>
            </a:r>
          </a:p>
          <a:p>
            <a:pPr marL="0" indent="0">
              <a:buNone/>
            </a:pPr>
            <a:r>
              <a:rPr lang="en-US" dirty="0"/>
              <a:t>first handbooks about the licenses and their possible applications, and has offered support to people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/>
              <a:t>organisations</a:t>
            </a:r>
            <a:r>
              <a:rPr lang="en-US" dirty="0"/>
              <a:t> willing to implement the policy of openness. Since its inception CC </a:t>
            </a:r>
            <a:r>
              <a:rPr lang="en-US" dirty="0" err="1"/>
              <a:t>Polska</a:t>
            </a:r>
            <a:r>
              <a:rPr lang="en-US" dirty="0"/>
              <a:t> is very</a:t>
            </a:r>
          </a:p>
          <a:p>
            <a:pPr marL="0" indent="0">
              <a:buNone/>
            </a:pPr>
            <a:r>
              <a:rPr lang="en-US" dirty="0"/>
              <a:t>active in the legal field (the porting of licenses, preparing analyses about the compatibility with the</a:t>
            </a:r>
          </a:p>
          <a:p>
            <a:pPr marL="0" indent="0">
              <a:buNone/>
            </a:pPr>
            <a:r>
              <a:rPr lang="en-US" dirty="0"/>
              <a:t>Polish legislation, advising on the application of licenses) and in the area of education (training sessions,</a:t>
            </a:r>
          </a:p>
          <a:p>
            <a:pPr marL="0" indent="0">
              <a:buNone/>
            </a:pPr>
            <a:r>
              <a:rPr lang="en-US" dirty="0"/>
              <a:t>cooperation with institutions that use CC in their activities, for example the Orange Foundation, the</a:t>
            </a:r>
          </a:p>
          <a:p>
            <a:pPr marL="0" indent="0">
              <a:buNone/>
            </a:pPr>
            <a:r>
              <a:rPr lang="en-US" dirty="0"/>
              <a:t>National Art Gallery </a:t>
            </a:r>
            <a:r>
              <a:rPr lang="en-US" dirty="0" err="1"/>
              <a:t>Zachęta</a:t>
            </a:r>
            <a:r>
              <a:rPr lang="en-US" dirty="0"/>
              <a:t>, and the Ministry of Foreign Affairs).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Development of OER in POLAND    Grassroots Initiatives 3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13559"/>
            <a:ext cx="9980681" cy="4846320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dirty="0"/>
              <a:t>﻿The Wikimedia </a:t>
            </a:r>
            <a:r>
              <a:rPr lang="en-US" dirty="0" err="1"/>
              <a:t>Polska</a:t>
            </a:r>
            <a:r>
              <a:rPr lang="en-US" dirty="0"/>
              <a:t> Association is one of the most active among nongovernmental </a:t>
            </a:r>
            <a:r>
              <a:rPr lang="ro-RO" dirty="0" smtClean="0"/>
              <a:t>o</a:t>
            </a:r>
            <a:r>
              <a:rPr lang="en-US" dirty="0" err="1" smtClean="0"/>
              <a:t>rganisations</a:t>
            </a:r>
            <a:r>
              <a:rPr lang="en-US" dirty="0"/>
              <a:t>.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US" dirty="0"/>
              <a:t>Since 2005   it has been promoting and supporting the projects by the Wikimedia </a:t>
            </a:r>
            <a:r>
              <a:rPr lang="en-US" dirty="0" smtClean="0"/>
              <a:t>Foundation</a:t>
            </a:r>
            <a:r>
              <a:rPr lang="ro-RO" dirty="0" smtClean="0"/>
              <a:t> </a:t>
            </a:r>
            <a:r>
              <a:rPr lang="en-US" dirty="0" smtClean="0"/>
              <a:t>developed </a:t>
            </a:r>
            <a:r>
              <a:rPr lang="en-US" dirty="0"/>
              <a:t>on Polish grounds. </a:t>
            </a:r>
            <a:endParaRPr lang="ro-RO" dirty="0" smtClean="0"/>
          </a:p>
          <a:p>
            <a:pPr marL="0" indent="0">
              <a:lnSpc>
                <a:spcPts val="28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most popular project is the </a:t>
            </a:r>
            <a:r>
              <a:rPr lang="en-US" b="1" dirty="0"/>
              <a:t>Wikipedia Free Encyclopedia</a:t>
            </a:r>
            <a:r>
              <a:rPr lang="en-US" dirty="0"/>
              <a:t>, which </a:t>
            </a:r>
            <a:r>
              <a:rPr lang="en-US" dirty="0" smtClean="0"/>
              <a:t>is</a:t>
            </a:r>
            <a:r>
              <a:rPr lang="ro-RO" dirty="0" smtClean="0"/>
              <a:t> </a:t>
            </a:r>
            <a:r>
              <a:rPr lang="en-US" dirty="0" smtClean="0"/>
              <a:t>being </a:t>
            </a:r>
            <a:r>
              <a:rPr lang="en-US" dirty="0"/>
              <a:t>developed by its users. Wikipedia emerged at the beginning of 2001. Polish Wikipedia has </a:t>
            </a:r>
            <a:r>
              <a:rPr lang="en-US" dirty="0" smtClean="0"/>
              <a:t>almost</a:t>
            </a:r>
            <a:r>
              <a:rPr lang="ro-RO" dirty="0" smtClean="0"/>
              <a:t> </a:t>
            </a:r>
            <a:r>
              <a:rPr lang="en-US" dirty="0" smtClean="0"/>
              <a:t>1 </a:t>
            </a:r>
            <a:r>
              <a:rPr lang="en-US" dirty="0"/>
              <a:t>million entries, created and developed by over half a million users, and their number is </a:t>
            </a:r>
            <a:r>
              <a:rPr lang="en-US" dirty="0" smtClean="0"/>
              <a:t>constantly</a:t>
            </a:r>
            <a:r>
              <a:rPr lang="ro-RO" dirty="0" smtClean="0"/>
              <a:t> </a:t>
            </a:r>
            <a:r>
              <a:rPr lang="en-US" dirty="0" smtClean="0"/>
              <a:t>growing</a:t>
            </a:r>
            <a:r>
              <a:rPr lang="en-US" dirty="0"/>
              <a:t>. Wikimedia Commons, second in size foundation project, was initially created as a </a:t>
            </a:r>
            <a:r>
              <a:rPr lang="en-US" dirty="0" smtClean="0"/>
              <a:t>repository</a:t>
            </a:r>
            <a:r>
              <a:rPr lang="ro-RO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multimedia files for various Wikipedia language versions. Presently it is the largest collection </a:t>
            </a:r>
            <a:r>
              <a:rPr lang="en-US" dirty="0" smtClean="0"/>
              <a:t>of</a:t>
            </a:r>
            <a:r>
              <a:rPr lang="ro-RO" dirty="0" smtClean="0"/>
              <a:t> </a:t>
            </a:r>
            <a:r>
              <a:rPr lang="en-US" dirty="0" smtClean="0"/>
              <a:t>pictures</a:t>
            </a:r>
            <a:r>
              <a:rPr lang="en-US" dirty="0"/>
              <a:t>, graphics, models, movies and music on the Internet, all of them being available under </a:t>
            </a:r>
            <a:r>
              <a:rPr lang="en-US" dirty="0" smtClean="0"/>
              <a:t>free</a:t>
            </a:r>
            <a:r>
              <a:rPr lang="ro-RO" dirty="0" smtClean="0"/>
              <a:t> </a:t>
            </a:r>
            <a:r>
              <a:rPr lang="en-US" dirty="0" smtClean="0"/>
              <a:t>licenses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646</Words>
  <Application>Microsoft Office PowerPoint</Application>
  <PresentationFormat>Широкоэкранный</PresentationFormat>
  <Paragraphs>275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Euphemia</vt:lpstr>
      <vt:lpstr>Plantagenet Cherokee</vt:lpstr>
      <vt:lpstr>Wingdings</vt:lpstr>
      <vt:lpstr>Academic Literature 16x9</vt:lpstr>
      <vt:lpstr>ExperiențA POLONIEI  În  domeniul  RED</vt:lpstr>
      <vt:lpstr>General Information</vt:lpstr>
      <vt:lpstr>ICT as a subject</vt:lpstr>
      <vt:lpstr>The use of computers in schools</vt:lpstr>
      <vt:lpstr>Educational Portals</vt:lpstr>
      <vt:lpstr>Development of OER in POLAND    Top-Down Initiatives</vt:lpstr>
      <vt:lpstr>Development of OER in POLAND    Grassroots Initiatives</vt:lpstr>
      <vt:lpstr>Development of OER in POLAND    Grassroots Initiatives 2</vt:lpstr>
      <vt:lpstr>Development of OER in POLAND    Grassroots Initiatives 3</vt:lpstr>
      <vt:lpstr>Development of OER in POLAND    Grassroots Initiatives 4</vt:lpstr>
      <vt:lpstr>Development of OER in POLAND    Grassroots Initiatives 5</vt:lpstr>
      <vt:lpstr>Polish Coalition for Open Education</vt:lpstr>
      <vt:lpstr>Polish Coalition for Open Education</vt:lpstr>
      <vt:lpstr>Development of OER in POLAND    Grassroots Initiatives 6</vt:lpstr>
      <vt:lpstr>World Directory of OER repositories</vt:lpstr>
      <vt:lpstr>Thank   YOU For   Attention!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2016-04-25T07:27:03Z</dcterms:created>
  <dcterms:modified xsi:type="dcterms:W3CDTF">2016-04-26T09:30:23Z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