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3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DAD7E0-395C-4375-ABE6-F90E84E7F565}"/>
              </a:ext>
            </a:extLst>
          </p:cNvPr>
          <p:cNvSpPr txBox="1">
            <a:spLocks/>
          </p:cNvSpPr>
          <p:nvPr/>
        </p:nvSpPr>
        <p:spPr>
          <a:xfrm>
            <a:off x="1054431" y="1469705"/>
            <a:ext cx="7686762" cy="1436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200" b="1" i="0" u="none" strike="noStrike" kern="1200" cap="none" spc="-5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Curs de formare profesională continuă </a:t>
            </a:r>
            <a:br>
              <a:rPr kumimoji="0" lang="en-US" sz="3200" b="0" i="0" u="none" strike="noStrike" kern="1200" cap="none" spc="-5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-5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„Trecem rapid către învățământul la distanță” </a:t>
            </a:r>
            <a:endParaRPr kumimoji="0" lang="ro-RO" sz="3200" b="1" i="0" u="none" strike="noStrike" kern="1200" cap="none" spc="-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8392F29-9219-4B00-AFBE-D2CF0A9F7E69}"/>
              </a:ext>
            </a:extLst>
          </p:cNvPr>
          <p:cNvSpPr txBox="1">
            <a:spLocks/>
          </p:cNvSpPr>
          <p:nvPr/>
        </p:nvSpPr>
        <p:spPr>
          <a:xfrm>
            <a:off x="2662812" y="5651502"/>
            <a:ext cx="5661025" cy="59531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Sergiu Corlat</a:t>
            </a:r>
            <a:r>
              <a:rPr kumimoji="0" lang="ro-R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Universitatea Tehnic</a:t>
            </a:r>
            <a:r>
              <a:rPr kumimoji="0" lang="ro-R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ă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a Moldovei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1F66582-9BDF-4A9A-93BD-5CC87FF2913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31" y="362232"/>
            <a:ext cx="9682494" cy="7991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0A08554-071A-4114-94F0-4E689D2C5293}"/>
              </a:ext>
            </a:extLst>
          </p:cNvPr>
          <p:cNvSpPr txBox="1">
            <a:spLocks/>
          </p:cNvSpPr>
          <p:nvPr/>
        </p:nvSpPr>
        <p:spPr>
          <a:xfrm>
            <a:off x="1054431" y="3214675"/>
            <a:ext cx="9976513" cy="1618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914400"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Calibri Light" panose="020F0302020204030204"/>
              </a:rPr>
              <a:t>Sesiunea </a:t>
            </a:r>
            <a:r>
              <a:rPr lang="ro-RO" sz="4000" dirty="0">
                <a:solidFill>
                  <a:srgbClr val="000000"/>
                </a:solidFill>
                <a:latin typeface="Calibri Light" panose="020F0302020204030204"/>
              </a:rPr>
              <a:t>6</a:t>
            </a:r>
            <a:r>
              <a:rPr lang="en-US" sz="4000" dirty="0">
                <a:solidFill>
                  <a:srgbClr val="000000"/>
                </a:solidFill>
                <a:latin typeface="Calibri Light" panose="020F0302020204030204"/>
              </a:rPr>
              <a:t>. </a:t>
            </a:r>
            <a:r>
              <a:rPr lang="ro-RO" sz="4000" dirty="0">
                <a:solidFill>
                  <a:srgbClr val="000000"/>
                </a:solidFill>
                <a:latin typeface="Calibri Light" panose="020F0302020204030204"/>
              </a:rPr>
              <a:t>Gestionarea resurselor multimedia </a:t>
            </a:r>
            <a:r>
              <a:rPr lang="en-US" sz="4000" dirty="0">
                <a:solidFill>
                  <a:srgbClr val="000000"/>
                </a:solidFill>
                <a:latin typeface="Calibri Light" panose="020F0302020204030204"/>
              </a:rPr>
              <a:t>– </a:t>
            </a:r>
            <a:endParaRPr lang="ro-RO" sz="4000" dirty="0">
              <a:solidFill>
                <a:srgbClr val="000000"/>
              </a:solidFill>
              <a:latin typeface="Calibri Light" panose="020F0302020204030204"/>
            </a:endParaRPr>
          </a:p>
          <a:p>
            <a:pPr defTabSz="914400">
              <a:spcBef>
                <a:spcPct val="0"/>
              </a:spcBef>
            </a:pPr>
            <a:r>
              <a:rPr lang="ro-RO" sz="4000" dirty="0">
                <a:solidFill>
                  <a:srgbClr val="000000"/>
                </a:solidFill>
                <a:latin typeface="Calibri Light" panose="020F0302020204030204"/>
              </a:rPr>
              <a:t>Platforma </a:t>
            </a:r>
            <a:r>
              <a:rPr lang="ro-RO" sz="4000" dirty="0" err="1">
                <a:solidFill>
                  <a:srgbClr val="000000"/>
                </a:solidFill>
                <a:latin typeface="Calibri Light" panose="020F0302020204030204"/>
              </a:rPr>
              <a:t>YouTube</a:t>
            </a:r>
            <a:endParaRPr lang="ro-RO" sz="4000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id="{2E365AE8-C768-4CAF-A118-7DD2579FA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431" y="5568207"/>
            <a:ext cx="1419048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07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46C61865-9008-475D-B091-73021CB7A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255" y="254718"/>
            <a:ext cx="7233087" cy="5445042"/>
          </a:xfrm>
          <a:prstGeom prst="rect">
            <a:avLst/>
          </a:prstGeom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C3FB65A8-F4C6-4667-9A74-F2FFFEE47603}"/>
              </a:ext>
            </a:extLst>
          </p:cNvPr>
          <p:cNvSpPr txBox="1"/>
          <p:nvPr/>
        </p:nvSpPr>
        <p:spPr>
          <a:xfrm>
            <a:off x="315989" y="411480"/>
            <a:ext cx="3611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dirty="0"/>
              <a:t>Important!</a:t>
            </a:r>
          </a:p>
          <a:p>
            <a:endParaRPr lang="ro-RO" sz="3600" dirty="0"/>
          </a:p>
          <a:p>
            <a:r>
              <a:rPr lang="ro-RO" sz="3600" dirty="0"/>
              <a:t>Pentru a crea, încărca, difuza resurse video pe </a:t>
            </a:r>
            <a:r>
              <a:rPr lang="ro-RO" sz="3600" dirty="0" err="1"/>
              <a:t>YouTube</a:t>
            </a:r>
            <a:r>
              <a:rPr lang="ro-RO" sz="3600" dirty="0"/>
              <a:t> trebuie să creezi propriul CANAL!</a:t>
            </a:r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2B597C2E-518A-46D1-AC22-3EB3EF363E20}"/>
              </a:ext>
            </a:extLst>
          </p:cNvPr>
          <p:cNvSpPr/>
          <p:nvPr/>
        </p:nvSpPr>
        <p:spPr>
          <a:xfrm>
            <a:off x="4060979" y="411480"/>
            <a:ext cx="393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 SemiConden" panose="020B0502040204020203" pitchFamily="34" charset="0"/>
              </a:rPr>
              <a:t>1</a:t>
            </a: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CA7FB53D-E2A2-4873-86CA-C9744E9C9A41}"/>
              </a:ext>
            </a:extLst>
          </p:cNvPr>
          <p:cNvSpPr/>
          <p:nvPr/>
        </p:nvSpPr>
        <p:spPr>
          <a:xfrm>
            <a:off x="8280693" y="3307080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 SemiConden" panose="020B0502040204020203" pitchFamily="34" charset="0"/>
              </a:rPr>
              <a:t>3</a:t>
            </a: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ECD46985-9105-4C4B-BDD2-BB82DBB993B7}"/>
              </a:ext>
            </a:extLst>
          </p:cNvPr>
          <p:cNvSpPr/>
          <p:nvPr/>
        </p:nvSpPr>
        <p:spPr>
          <a:xfrm>
            <a:off x="6010527" y="948664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 SemiConden" panose="020B0502040204020203" pitchFamily="34" charset="0"/>
              </a:rPr>
              <a:t>2</a:t>
            </a:r>
          </a:p>
        </p:txBody>
      </p:sp>
      <p:cxnSp>
        <p:nvCxnSpPr>
          <p:cNvPr id="8" name="Conector drept cu săgeată 7">
            <a:extLst>
              <a:ext uri="{FF2B5EF4-FFF2-40B4-BE49-F238E27FC236}">
                <a16:creationId xmlns:a16="http://schemas.microsoft.com/office/drawing/2014/main" id="{219D77C6-671A-4B3A-8688-277D2B56A689}"/>
              </a:ext>
            </a:extLst>
          </p:cNvPr>
          <p:cNvCxnSpPr>
            <a:cxnSpLocks/>
          </p:cNvCxnSpPr>
          <p:nvPr/>
        </p:nvCxnSpPr>
        <p:spPr>
          <a:xfrm>
            <a:off x="5569527" y="948664"/>
            <a:ext cx="332509" cy="4616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rept cu săgeată 9">
            <a:extLst>
              <a:ext uri="{FF2B5EF4-FFF2-40B4-BE49-F238E27FC236}">
                <a16:creationId xmlns:a16="http://schemas.microsoft.com/office/drawing/2014/main" id="{3CA201EA-7C87-4772-A391-A93AC5AF5038}"/>
              </a:ext>
            </a:extLst>
          </p:cNvPr>
          <p:cNvCxnSpPr>
            <a:cxnSpLocks/>
          </p:cNvCxnSpPr>
          <p:nvPr/>
        </p:nvCxnSpPr>
        <p:spPr>
          <a:xfrm>
            <a:off x="6624285" y="1853017"/>
            <a:ext cx="2650344" cy="19157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338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E58F947F-FA1A-4A50-B25A-0736A1ECB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06576" cy="3421791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75874744-3049-4EC2-87F2-7B91F8EA6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55" y="2735637"/>
            <a:ext cx="7860310" cy="401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09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8F028CEC-A486-4D38-975C-8128C4E87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86" y="1362493"/>
            <a:ext cx="1033772" cy="1654035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824E2E84-CD2F-4F0B-857A-A52526A02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500" y="129044"/>
            <a:ext cx="2850953" cy="6599911"/>
          </a:xfrm>
          <a:prstGeom prst="rect">
            <a:avLst/>
          </a:prstGeom>
        </p:spPr>
      </p:pic>
      <p:sp>
        <p:nvSpPr>
          <p:cNvPr id="4" name="Explicație: linie 3">
            <a:extLst>
              <a:ext uri="{FF2B5EF4-FFF2-40B4-BE49-F238E27FC236}">
                <a16:creationId xmlns:a16="http://schemas.microsoft.com/office/drawing/2014/main" id="{C1CDC993-20D6-4FA8-863D-E64FC7835F63}"/>
              </a:ext>
            </a:extLst>
          </p:cNvPr>
          <p:cNvSpPr/>
          <p:nvPr/>
        </p:nvSpPr>
        <p:spPr>
          <a:xfrm flipH="1">
            <a:off x="3270541" y="1801288"/>
            <a:ext cx="3725318" cy="388223"/>
          </a:xfrm>
          <a:prstGeom prst="borderCallout1">
            <a:avLst>
              <a:gd name="adj1" fmla="val 49254"/>
              <a:gd name="adj2" fmla="val -1749"/>
              <a:gd name="adj3" fmla="val -14020"/>
              <a:gd name="adj4" fmla="val -495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>
                <a:latin typeface="Arial Narrow" panose="020B0606020202030204" pitchFamily="34" charset="0"/>
              </a:rPr>
              <a:t>Acces la canalul propriu de difuzare</a:t>
            </a:r>
          </a:p>
        </p:txBody>
      </p:sp>
      <p:sp>
        <p:nvSpPr>
          <p:cNvPr id="5" name="Explicație: linie 4">
            <a:extLst>
              <a:ext uri="{FF2B5EF4-FFF2-40B4-BE49-F238E27FC236}">
                <a16:creationId xmlns:a16="http://schemas.microsoft.com/office/drawing/2014/main" id="{D0B2DB88-F8D4-438B-AD68-C43D1CE7E6B0}"/>
              </a:ext>
            </a:extLst>
          </p:cNvPr>
          <p:cNvSpPr/>
          <p:nvPr/>
        </p:nvSpPr>
        <p:spPr>
          <a:xfrm flipH="1">
            <a:off x="3270541" y="2628306"/>
            <a:ext cx="3705526" cy="637408"/>
          </a:xfrm>
          <a:prstGeom prst="borderCallout1">
            <a:avLst>
              <a:gd name="adj1" fmla="val 49254"/>
              <a:gd name="adj2" fmla="val -1749"/>
              <a:gd name="adj3" fmla="val -11395"/>
              <a:gd name="adj4" fmla="val -472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>
                <a:latin typeface="Arial Narrow" panose="020B0606020202030204" pitchFamily="34" charset="0"/>
              </a:rPr>
              <a:t>Activarea studioului </a:t>
            </a:r>
            <a:br>
              <a:rPr lang="ro-RO" sz="2000" dirty="0">
                <a:latin typeface="Arial Narrow" panose="020B0606020202030204" pitchFamily="34" charset="0"/>
              </a:rPr>
            </a:br>
            <a:r>
              <a:rPr lang="ro-RO" sz="2000" dirty="0">
                <a:latin typeface="Arial Narrow" panose="020B0606020202030204" pitchFamily="34" charset="0"/>
              </a:rPr>
              <a:t>de editare și montaj</a:t>
            </a:r>
          </a:p>
        </p:txBody>
      </p:sp>
      <p:sp>
        <p:nvSpPr>
          <p:cNvPr id="6" name="Explicație: linie 5">
            <a:extLst>
              <a:ext uri="{FF2B5EF4-FFF2-40B4-BE49-F238E27FC236}">
                <a16:creationId xmlns:a16="http://schemas.microsoft.com/office/drawing/2014/main" id="{04750E36-6FDE-4ED0-96B7-CB650EB8095F}"/>
              </a:ext>
            </a:extLst>
          </p:cNvPr>
          <p:cNvSpPr/>
          <p:nvPr/>
        </p:nvSpPr>
        <p:spPr>
          <a:xfrm flipH="1">
            <a:off x="3270541" y="4245625"/>
            <a:ext cx="3725318" cy="388223"/>
          </a:xfrm>
          <a:prstGeom prst="borderCallout1">
            <a:avLst>
              <a:gd name="adj1" fmla="val 49254"/>
              <a:gd name="adj2" fmla="val -1749"/>
              <a:gd name="adj3" fmla="val -1784"/>
              <a:gd name="adj4" fmla="val -46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>
                <a:latin typeface="Arial Narrow" panose="020B0606020202030204" pitchFamily="34" charset="0"/>
              </a:rPr>
              <a:t>Limba interfeței</a:t>
            </a:r>
          </a:p>
        </p:txBody>
      </p:sp>
      <p:sp>
        <p:nvSpPr>
          <p:cNvPr id="7" name="Explicație: linie 6">
            <a:extLst>
              <a:ext uri="{FF2B5EF4-FFF2-40B4-BE49-F238E27FC236}">
                <a16:creationId xmlns:a16="http://schemas.microsoft.com/office/drawing/2014/main" id="{D4C82ABF-08D5-4BB1-8087-348DD264162A}"/>
              </a:ext>
            </a:extLst>
          </p:cNvPr>
          <p:cNvSpPr/>
          <p:nvPr/>
        </p:nvSpPr>
        <p:spPr>
          <a:xfrm flipH="1">
            <a:off x="3250749" y="4933605"/>
            <a:ext cx="3725318" cy="388223"/>
          </a:xfrm>
          <a:prstGeom prst="borderCallout1">
            <a:avLst>
              <a:gd name="adj1" fmla="val 49254"/>
              <a:gd name="adj2" fmla="val -1749"/>
              <a:gd name="adj3" fmla="val 7392"/>
              <a:gd name="adj4" fmla="val -44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>
                <a:latin typeface="Arial Narrow" panose="020B0606020202030204" pitchFamily="34" charset="0"/>
              </a:rPr>
              <a:t>Setările contului Google</a:t>
            </a: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B781AF8F-F8D4-4B5C-B944-37939BB68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49" y="129044"/>
            <a:ext cx="1035509" cy="1654034"/>
          </a:xfrm>
          <a:prstGeom prst="rect">
            <a:avLst/>
          </a:prstGeom>
        </p:spPr>
      </p:pic>
      <p:sp>
        <p:nvSpPr>
          <p:cNvPr id="9" name="Explicație: linie 8">
            <a:extLst>
              <a:ext uri="{FF2B5EF4-FFF2-40B4-BE49-F238E27FC236}">
                <a16:creationId xmlns:a16="http://schemas.microsoft.com/office/drawing/2014/main" id="{CC552000-CC5A-44C7-9A43-6B83AFFF4DB1}"/>
              </a:ext>
            </a:extLst>
          </p:cNvPr>
          <p:cNvSpPr/>
          <p:nvPr/>
        </p:nvSpPr>
        <p:spPr>
          <a:xfrm flipH="1">
            <a:off x="3229220" y="683029"/>
            <a:ext cx="3725318" cy="388223"/>
          </a:xfrm>
          <a:prstGeom prst="borderCallout1">
            <a:avLst>
              <a:gd name="adj1" fmla="val 49254"/>
              <a:gd name="adj2" fmla="val -1749"/>
              <a:gd name="adj3" fmla="val -93552"/>
              <a:gd name="adj4" fmla="val -7246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>
                <a:latin typeface="Arial Narrow" panose="020B0606020202030204" pitchFamily="34" charset="0"/>
              </a:rPr>
              <a:t>Adăugarea conținutului video</a:t>
            </a:r>
          </a:p>
        </p:txBody>
      </p:sp>
    </p:spTree>
    <p:extLst>
      <p:ext uri="{BB962C8B-B14F-4D97-AF65-F5344CB8AC3E}">
        <p14:creationId xmlns:p14="http://schemas.microsoft.com/office/powerpoint/2010/main" val="2033556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025B4904-2144-4B93-A80B-D04B17BCB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5"/>
            <a:ext cx="12192000" cy="685379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93CFA0-0C2C-4D80-B224-878FD7DE5FEC}"/>
              </a:ext>
            </a:extLst>
          </p:cNvPr>
          <p:cNvSpPr/>
          <p:nvPr/>
        </p:nvSpPr>
        <p:spPr>
          <a:xfrm>
            <a:off x="10129652" y="106878"/>
            <a:ext cx="1128156" cy="4037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Săgeată: dreapta vărgată 4">
            <a:extLst>
              <a:ext uri="{FF2B5EF4-FFF2-40B4-BE49-F238E27FC236}">
                <a16:creationId xmlns:a16="http://schemas.microsoft.com/office/drawing/2014/main" id="{EF8CA96D-65C5-4E46-B867-3F3D47A7452E}"/>
              </a:ext>
            </a:extLst>
          </p:cNvPr>
          <p:cNvSpPr/>
          <p:nvPr/>
        </p:nvSpPr>
        <p:spPr>
          <a:xfrm rot="20607805">
            <a:off x="8637440" y="300716"/>
            <a:ext cx="1211283" cy="51063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A60BBE87-D64E-40C3-9FAA-D950FA65F1E7}"/>
              </a:ext>
            </a:extLst>
          </p:cNvPr>
          <p:cNvSpPr txBox="1"/>
          <p:nvPr/>
        </p:nvSpPr>
        <p:spPr>
          <a:xfrm>
            <a:off x="6226628" y="556035"/>
            <a:ext cx="236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Lansarea studioului YT</a:t>
            </a:r>
          </a:p>
        </p:txBody>
      </p:sp>
    </p:spTree>
    <p:extLst>
      <p:ext uri="{BB962C8B-B14F-4D97-AF65-F5344CB8AC3E}">
        <p14:creationId xmlns:p14="http://schemas.microsoft.com/office/powerpoint/2010/main" val="1729493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3">
            <a:extLst>
              <a:ext uri="{FF2B5EF4-FFF2-40B4-BE49-F238E27FC236}">
                <a16:creationId xmlns:a16="http://schemas.microsoft.com/office/drawing/2014/main" id="{170B5F65-9017-45A8-8E26-B89623556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Studioul </a:t>
            </a:r>
            <a:r>
              <a:rPr lang="ro-RO" dirty="0" err="1"/>
              <a:t>YouTube</a:t>
            </a:r>
            <a:endParaRPr lang="ro-RO" dirty="0"/>
          </a:p>
        </p:txBody>
      </p:sp>
      <p:pic>
        <p:nvPicPr>
          <p:cNvPr id="6" name="Substituent conținut 5">
            <a:extLst>
              <a:ext uri="{FF2B5EF4-FFF2-40B4-BE49-F238E27FC236}">
                <a16:creationId xmlns:a16="http://schemas.microsoft.com/office/drawing/2014/main" id="{BAE59B09-549D-4233-8F45-6909B64DC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6308" y="681741"/>
            <a:ext cx="5045890" cy="3142615"/>
          </a:xfrm>
          <a:prstGeom prst="rect">
            <a:avLst/>
          </a:prstGeom>
        </p:spPr>
      </p:pic>
      <p:sp>
        <p:nvSpPr>
          <p:cNvPr id="7" name="Explicație: linie 6">
            <a:extLst>
              <a:ext uri="{FF2B5EF4-FFF2-40B4-BE49-F238E27FC236}">
                <a16:creationId xmlns:a16="http://schemas.microsoft.com/office/drawing/2014/main" id="{D3C9ECD3-0315-4283-BBA4-EF24E8B4A27B}"/>
              </a:ext>
            </a:extLst>
          </p:cNvPr>
          <p:cNvSpPr/>
          <p:nvPr/>
        </p:nvSpPr>
        <p:spPr>
          <a:xfrm flipH="1">
            <a:off x="3691179" y="1503515"/>
            <a:ext cx="2564350" cy="749533"/>
          </a:xfrm>
          <a:prstGeom prst="borderCallout1">
            <a:avLst>
              <a:gd name="adj1" fmla="val 49254"/>
              <a:gd name="adj2" fmla="val -1749"/>
              <a:gd name="adj3" fmla="val 97486"/>
              <a:gd name="adj4" fmla="val -41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>
                <a:latin typeface="Arial Narrow" panose="020B0606020202030204" pitchFamily="34" charset="0"/>
              </a:rPr>
              <a:t>Adăugarea secvențelor deja filmate</a:t>
            </a:r>
          </a:p>
        </p:txBody>
      </p:sp>
      <p:sp>
        <p:nvSpPr>
          <p:cNvPr id="8" name="Explicație: linie 7">
            <a:extLst>
              <a:ext uri="{FF2B5EF4-FFF2-40B4-BE49-F238E27FC236}">
                <a16:creationId xmlns:a16="http://schemas.microsoft.com/office/drawing/2014/main" id="{6111EAB0-E1A6-4813-A3B2-A48EBA86F528}"/>
              </a:ext>
            </a:extLst>
          </p:cNvPr>
          <p:cNvSpPr/>
          <p:nvPr/>
        </p:nvSpPr>
        <p:spPr>
          <a:xfrm flipH="1">
            <a:off x="3691179" y="3824356"/>
            <a:ext cx="2564350" cy="749533"/>
          </a:xfrm>
          <a:prstGeom prst="borderCallout1">
            <a:avLst>
              <a:gd name="adj1" fmla="val 49254"/>
              <a:gd name="adj2" fmla="val -1749"/>
              <a:gd name="adj3" fmla="val -70457"/>
              <a:gd name="adj4" fmla="val -44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>
                <a:latin typeface="Arial Narrow" panose="020B0606020202030204" pitchFamily="34" charset="0"/>
              </a:rPr>
              <a:t>Transmisiunea în direct și filmarea pe </a:t>
            </a: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EFC7C17B-8D2B-4AE0-AA0E-6CE9906107A8}"/>
              </a:ext>
            </a:extLst>
          </p:cNvPr>
          <p:cNvSpPr/>
          <p:nvPr/>
        </p:nvSpPr>
        <p:spPr>
          <a:xfrm>
            <a:off x="4782875" y="681741"/>
            <a:ext cx="375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11" name="Dreptunghi 10">
            <a:extLst>
              <a:ext uri="{FF2B5EF4-FFF2-40B4-BE49-F238E27FC236}">
                <a16:creationId xmlns:a16="http://schemas.microsoft.com/office/drawing/2014/main" id="{D2C91FA4-51DA-4F2B-842B-0616E8FEA5A7}"/>
              </a:ext>
            </a:extLst>
          </p:cNvPr>
          <p:cNvSpPr/>
          <p:nvPr/>
        </p:nvSpPr>
        <p:spPr>
          <a:xfrm>
            <a:off x="4687497" y="2908582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2781895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63F2DDB-48BE-49CE-BDBC-25C842247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Încărcare resurse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F0CE4E5C-4F09-42E3-A3D3-F8809DF94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924" y="407954"/>
            <a:ext cx="6200000" cy="5733333"/>
          </a:xfrm>
          <a:prstGeom prst="rect">
            <a:avLst/>
          </a:prstGeom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75FF4980-670F-4AFC-9270-259C544F918D}"/>
              </a:ext>
            </a:extLst>
          </p:cNvPr>
          <p:cNvSpPr/>
          <p:nvPr/>
        </p:nvSpPr>
        <p:spPr>
          <a:xfrm>
            <a:off x="3767683" y="0"/>
            <a:ext cx="933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I.a</a:t>
            </a:r>
            <a:endParaRPr lang="ro-RO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47602785-7EAE-4929-8500-E1665BB5F619}"/>
              </a:ext>
            </a:extLst>
          </p:cNvPr>
          <p:cNvSpPr txBox="1"/>
          <p:nvPr/>
        </p:nvSpPr>
        <p:spPr>
          <a:xfrm>
            <a:off x="3767683" y="1807994"/>
            <a:ext cx="6780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/>
              <a:t>Trebuie doar să urmați instrucțiunile Google!</a:t>
            </a:r>
          </a:p>
        </p:txBody>
      </p:sp>
    </p:spTree>
    <p:extLst>
      <p:ext uri="{BB962C8B-B14F-4D97-AF65-F5344CB8AC3E}">
        <p14:creationId xmlns:p14="http://schemas.microsoft.com/office/powerpoint/2010/main" val="4039782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0F4E73E-E34E-4A18-BDD1-92BE8401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FEBC2510-76D4-4FBF-BE91-6837448F61E6}"/>
              </a:ext>
            </a:extLst>
          </p:cNvPr>
          <p:cNvSpPr/>
          <p:nvPr/>
        </p:nvSpPr>
        <p:spPr>
          <a:xfrm>
            <a:off x="3568460" y="522514"/>
            <a:ext cx="963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I.b</a:t>
            </a:r>
            <a:endParaRPr lang="ro-RO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D7AD807E-6C38-4EBF-8431-DD36B0F9C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048" y="790214"/>
            <a:ext cx="5794624" cy="4834051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67933E50-4D67-436B-B4A6-33795199D3DB}"/>
              </a:ext>
            </a:extLst>
          </p:cNvPr>
          <p:cNvSpPr txBox="1"/>
          <p:nvPr/>
        </p:nvSpPr>
        <p:spPr>
          <a:xfrm>
            <a:off x="3629467" y="1870962"/>
            <a:ext cx="223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Dați un titlu clipului</a:t>
            </a: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80FA7E36-2610-41AC-A1AD-CAB1FD0BADAA}"/>
              </a:ext>
            </a:extLst>
          </p:cNvPr>
          <p:cNvSpPr txBox="1"/>
          <p:nvPr/>
        </p:nvSpPr>
        <p:spPr>
          <a:xfrm>
            <a:off x="3659971" y="2480746"/>
            <a:ext cx="2238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Adăugați descrierea. Este important pentru resursele educaționale</a:t>
            </a: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B849060A-5A7E-4AEC-87DC-F5AA859E3226}"/>
              </a:ext>
            </a:extLst>
          </p:cNvPr>
          <p:cNvSpPr txBox="1"/>
          <p:nvPr/>
        </p:nvSpPr>
        <p:spPr>
          <a:xfrm>
            <a:off x="3620734" y="4124329"/>
            <a:ext cx="223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Imaginea de copertă</a:t>
            </a:r>
          </a:p>
        </p:txBody>
      </p:sp>
    </p:spTree>
    <p:extLst>
      <p:ext uri="{BB962C8B-B14F-4D97-AF65-F5344CB8AC3E}">
        <p14:creationId xmlns:p14="http://schemas.microsoft.com/office/powerpoint/2010/main" val="2666200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9A9D036C-C248-49F5-ACDF-8C784E171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287" y="560927"/>
            <a:ext cx="7942398" cy="4462336"/>
          </a:xfrm>
          <a:prstGeom prst="rect">
            <a:avLst/>
          </a:prstGeom>
        </p:spPr>
      </p:pic>
      <p:sp>
        <p:nvSpPr>
          <p:cNvPr id="3" name="Săgeată: dreapta vărgată 2">
            <a:extLst>
              <a:ext uri="{FF2B5EF4-FFF2-40B4-BE49-F238E27FC236}">
                <a16:creationId xmlns:a16="http://schemas.microsoft.com/office/drawing/2014/main" id="{BB952D63-7946-4934-BB00-FD1A3481A4E2}"/>
              </a:ext>
            </a:extLst>
          </p:cNvPr>
          <p:cNvSpPr/>
          <p:nvPr/>
        </p:nvSpPr>
        <p:spPr>
          <a:xfrm>
            <a:off x="2565070" y="2792095"/>
            <a:ext cx="795647" cy="54487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21897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B95E3E96-7287-49B4-A995-9A75B03FD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290" y="0"/>
            <a:ext cx="7491534" cy="6858000"/>
          </a:xfrm>
          <a:prstGeom prst="rect">
            <a:avLst/>
          </a:prstGeom>
        </p:spPr>
      </p:pic>
      <p:sp>
        <p:nvSpPr>
          <p:cNvPr id="3" name="Săgeată: dreapta vărgată 2">
            <a:extLst>
              <a:ext uri="{FF2B5EF4-FFF2-40B4-BE49-F238E27FC236}">
                <a16:creationId xmlns:a16="http://schemas.microsoft.com/office/drawing/2014/main" id="{B743D4BB-46D4-43F4-9875-25403FE15FC1}"/>
              </a:ext>
            </a:extLst>
          </p:cNvPr>
          <p:cNvSpPr/>
          <p:nvPr/>
        </p:nvSpPr>
        <p:spPr>
          <a:xfrm>
            <a:off x="3253839" y="3138054"/>
            <a:ext cx="855024" cy="58189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" name="Săgeată: dreapta vărgată 3">
            <a:extLst>
              <a:ext uri="{FF2B5EF4-FFF2-40B4-BE49-F238E27FC236}">
                <a16:creationId xmlns:a16="http://schemas.microsoft.com/office/drawing/2014/main" id="{9E646F4C-6051-46C4-906F-896D1037331F}"/>
              </a:ext>
            </a:extLst>
          </p:cNvPr>
          <p:cNvSpPr/>
          <p:nvPr/>
        </p:nvSpPr>
        <p:spPr>
          <a:xfrm rot="5400000">
            <a:off x="10982696" y="5701146"/>
            <a:ext cx="855024" cy="58189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FF766A4C-42D1-4B7B-8C19-ADEB90E83D34}"/>
              </a:ext>
            </a:extLst>
          </p:cNvPr>
          <p:cNvSpPr/>
          <p:nvPr/>
        </p:nvSpPr>
        <p:spPr>
          <a:xfrm>
            <a:off x="2346218" y="118753"/>
            <a:ext cx="881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I.c</a:t>
            </a:r>
            <a:endParaRPr lang="ro-RO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3237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DD42D54E-53A1-43A3-B232-42E7D6DC9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1" y="1053935"/>
            <a:ext cx="11397121" cy="237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9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336DF15-8503-457E-B600-621DD08DF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Creare cont </a:t>
            </a:r>
            <a:r>
              <a:rPr lang="ro-RO" dirty="0" err="1"/>
              <a:t>YouTube</a:t>
            </a:r>
            <a:endParaRPr lang="ro-RO" dirty="0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77126D1A-4A54-4FFC-A3D6-2934C5C68E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97035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CCF1229-0827-4C6A-969B-326776C3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Editarea clipului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5079853E-15D8-4BA4-A072-52F013268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393" y="728612"/>
            <a:ext cx="7612082" cy="5391631"/>
          </a:xfrm>
          <a:prstGeom prst="rect">
            <a:avLst/>
          </a:prstGeo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BB2CA0C5-AF9D-470A-B7F8-B81381C08659}"/>
              </a:ext>
            </a:extLst>
          </p:cNvPr>
          <p:cNvSpPr txBox="1"/>
          <p:nvPr/>
        </p:nvSpPr>
        <p:spPr>
          <a:xfrm>
            <a:off x="5925787" y="2386940"/>
            <a:ext cx="1199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Start / pauză vizualizare</a:t>
            </a:r>
          </a:p>
        </p:txBody>
      </p:sp>
      <p:sp>
        <p:nvSpPr>
          <p:cNvPr id="6" name="Săgeată: dreapta vărgată 5">
            <a:extLst>
              <a:ext uri="{FF2B5EF4-FFF2-40B4-BE49-F238E27FC236}">
                <a16:creationId xmlns:a16="http://schemas.microsoft.com/office/drawing/2014/main" id="{E594C6A0-2A79-4DF5-B526-BC06FCA7D610}"/>
              </a:ext>
            </a:extLst>
          </p:cNvPr>
          <p:cNvSpPr/>
          <p:nvPr/>
        </p:nvSpPr>
        <p:spPr>
          <a:xfrm rot="5400000">
            <a:off x="6586352" y="3341085"/>
            <a:ext cx="380010" cy="501732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417CB43C-9C1A-459B-8F21-7A54AC2BE001}"/>
              </a:ext>
            </a:extLst>
          </p:cNvPr>
          <p:cNvSpPr txBox="1"/>
          <p:nvPr/>
        </p:nvSpPr>
        <p:spPr>
          <a:xfrm>
            <a:off x="4058392" y="4451268"/>
            <a:ext cx="15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Editare video</a:t>
            </a:r>
          </a:p>
        </p:txBody>
      </p:sp>
      <p:sp>
        <p:nvSpPr>
          <p:cNvPr id="8" name="Săgeată: dreapta vărgată 7">
            <a:extLst>
              <a:ext uri="{FF2B5EF4-FFF2-40B4-BE49-F238E27FC236}">
                <a16:creationId xmlns:a16="http://schemas.microsoft.com/office/drawing/2014/main" id="{3E292D98-DE9B-4526-A227-D7332FF22F4B}"/>
              </a:ext>
            </a:extLst>
          </p:cNvPr>
          <p:cNvSpPr/>
          <p:nvPr/>
        </p:nvSpPr>
        <p:spPr>
          <a:xfrm rot="20865349">
            <a:off x="5512007" y="4275681"/>
            <a:ext cx="685060" cy="501732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AF41E833-11F0-4B0D-A0FE-F912AFD2AF89}"/>
              </a:ext>
            </a:extLst>
          </p:cNvPr>
          <p:cNvSpPr txBox="1"/>
          <p:nvPr/>
        </p:nvSpPr>
        <p:spPr>
          <a:xfrm>
            <a:off x="6799613" y="5312900"/>
            <a:ext cx="234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Estompare obiecte</a:t>
            </a:r>
          </a:p>
        </p:txBody>
      </p:sp>
      <p:sp>
        <p:nvSpPr>
          <p:cNvPr id="10" name="Săgeată: dreapta vărgată 9">
            <a:extLst>
              <a:ext uri="{FF2B5EF4-FFF2-40B4-BE49-F238E27FC236}">
                <a16:creationId xmlns:a16="http://schemas.microsoft.com/office/drawing/2014/main" id="{A3FC3ADA-C5C7-4514-AECC-610CD7896ED0}"/>
              </a:ext>
            </a:extLst>
          </p:cNvPr>
          <p:cNvSpPr/>
          <p:nvPr/>
        </p:nvSpPr>
        <p:spPr>
          <a:xfrm rot="5400000">
            <a:off x="8768345" y="5270939"/>
            <a:ext cx="417809" cy="501732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id="{A988190F-0331-4073-9A7C-3C4A0AA4BFEE}"/>
              </a:ext>
            </a:extLst>
          </p:cNvPr>
          <p:cNvSpPr txBox="1"/>
          <p:nvPr/>
        </p:nvSpPr>
        <p:spPr>
          <a:xfrm>
            <a:off x="4058392" y="5128234"/>
            <a:ext cx="15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Editare sunet</a:t>
            </a:r>
          </a:p>
        </p:txBody>
      </p:sp>
      <p:sp>
        <p:nvSpPr>
          <p:cNvPr id="12" name="Săgeată: dreapta vărgată 11">
            <a:extLst>
              <a:ext uri="{FF2B5EF4-FFF2-40B4-BE49-F238E27FC236}">
                <a16:creationId xmlns:a16="http://schemas.microsoft.com/office/drawing/2014/main" id="{594A6AE6-1E60-4FA4-A1DD-1D79DFED90FC}"/>
              </a:ext>
            </a:extLst>
          </p:cNvPr>
          <p:cNvSpPr/>
          <p:nvPr/>
        </p:nvSpPr>
        <p:spPr>
          <a:xfrm rot="20865349">
            <a:off x="5406748" y="5110915"/>
            <a:ext cx="337486" cy="395617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30628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F8C90F5-18BF-46A6-94BC-338F13851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Adăugare coloană sonoră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4F1556D1-1451-4DC3-8BFE-2A3F69A86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484" y="422685"/>
            <a:ext cx="7314406" cy="601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11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4CF2DDD-E0AD-41BA-9177-9B657429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Difuzare în direct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C6881AE7-B0A0-4C50-8640-F4E36B44C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071" y="629392"/>
            <a:ext cx="6253373" cy="5432960"/>
          </a:xfrm>
          <a:prstGeom prst="rect">
            <a:avLst/>
          </a:prstGeom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1B58EDD4-BFFA-4ADB-9CB3-89F6866F8C73}"/>
              </a:ext>
            </a:extLst>
          </p:cNvPr>
          <p:cNvSpPr/>
          <p:nvPr/>
        </p:nvSpPr>
        <p:spPr>
          <a:xfrm>
            <a:off x="3748223" y="380010"/>
            <a:ext cx="1124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II.a</a:t>
            </a:r>
            <a:endParaRPr lang="ro-RO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BE003D01-F2E2-4D90-88A0-4E32BFEFB741}"/>
              </a:ext>
            </a:extLst>
          </p:cNvPr>
          <p:cNvSpPr txBox="1"/>
          <p:nvPr/>
        </p:nvSpPr>
        <p:spPr>
          <a:xfrm>
            <a:off x="6896594" y="1038172"/>
            <a:ext cx="157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Titlu emisiune</a:t>
            </a:r>
          </a:p>
        </p:txBody>
      </p:sp>
      <p:sp>
        <p:nvSpPr>
          <p:cNvPr id="7" name="Săgeată: dreapta vărgată 6">
            <a:extLst>
              <a:ext uri="{FF2B5EF4-FFF2-40B4-BE49-F238E27FC236}">
                <a16:creationId xmlns:a16="http://schemas.microsoft.com/office/drawing/2014/main" id="{EA3E7D01-2927-463C-8D8E-5B39D785A6FF}"/>
              </a:ext>
            </a:extLst>
          </p:cNvPr>
          <p:cNvSpPr/>
          <p:nvPr/>
        </p:nvSpPr>
        <p:spPr>
          <a:xfrm rot="5400000">
            <a:off x="8375441" y="1242320"/>
            <a:ext cx="685060" cy="501732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65E6CDBC-08E9-4BDB-935A-8F39C1CEC9DA}"/>
              </a:ext>
            </a:extLst>
          </p:cNvPr>
          <p:cNvSpPr txBox="1"/>
          <p:nvPr/>
        </p:nvSpPr>
        <p:spPr>
          <a:xfrm>
            <a:off x="5627419" y="2487608"/>
            <a:ext cx="205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Opțiuni de emisie</a:t>
            </a:r>
          </a:p>
        </p:txBody>
      </p:sp>
      <p:sp>
        <p:nvSpPr>
          <p:cNvPr id="9" name="Săgeată: dreapta vărgată 8">
            <a:extLst>
              <a:ext uri="{FF2B5EF4-FFF2-40B4-BE49-F238E27FC236}">
                <a16:creationId xmlns:a16="http://schemas.microsoft.com/office/drawing/2014/main" id="{814F98F7-6D91-4F0C-B7FB-73C482CBFFA3}"/>
              </a:ext>
            </a:extLst>
          </p:cNvPr>
          <p:cNvSpPr/>
          <p:nvPr/>
        </p:nvSpPr>
        <p:spPr>
          <a:xfrm>
            <a:off x="7546667" y="2421408"/>
            <a:ext cx="685060" cy="501732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CasetăText 9">
            <a:extLst>
              <a:ext uri="{FF2B5EF4-FFF2-40B4-BE49-F238E27FC236}">
                <a16:creationId xmlns:a16="http://schemas.microsoft.com/office/drawing/2014/main" id="{FBD1AE7A-45BE-4B6A-A244-B693B586719C}"/>
              </a:ext>
            </a:extLst>
          </p:cNvPr>
          <p:cNvSpPr txBox="1"/>
          <p:nvPr/>
        </p:nvSpPr>
        <p:spPr>
          <a:xfrm>
            <a:off x="7439890" y="5540354"/>
            <a:ext cx="205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Lansare emisie</a:t>
            </a:r>
          </a:p>
        </p:txBody>
      </p:sp>
      <p:sp>
        <p:nvSpPr>
          <p:cNvPr id="11" name="Săgeată: dreapta vărgată 10">
            <a:extLst>
              <a:ext uri="{FF2B5EF4-FFF2-40B4-BE49-F238E27FC236}">
                <a16:creationId xmlns:a16="http://schemas.microsoft.com/office/drawing/2014/main" id="{C4598607-2C24-4862-9000-3933E377C729}"/>
              </a:ext>
            </a:extLst>
          </p:cNvPr>
          <p:cNvSpPr/>
          <p:nvPr/>
        </p:nvSpPr>
        <p:spPr>
          <a:xfrm>
            <a:off x="9359138" y="5474154"/>
            <a:ext cx="685060" cy="501732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87040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553E25D-7F8F-419B-8060-8B937265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Colecția emisiunilor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4CFF906D-1EB7-4F41-8023-F4F12FC30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935" y="700315"/>
            <a:ext cx="7588329" cy="299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79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A668395-374D-4256-85EB-8BA29374D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Rezumat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917AF1E-66F6-46BA-B2DC-D6196EF07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dirty="0"/>
              <a:t>Dacă aveți înregistrările realizate apriori – puteți să le  ajustați direct pe platformă, după încărcarea videoclipului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dirty="0"/>
              <a:t>La publicarea resursei nu uitați de descriere.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dirty="0"/>
              <a:t>Folosiți sunetul (coloana sonoră) de pe YT. – nu riscați să fiți penalizați.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dirty="0"/>
              <a:t>Puteți crea clipul direct pe platformă. După creare îl puteți edita. 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dirty="0"/>
              <a:t>Nu creați clipuri lungi.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dirty="0"/>
              <a:t>Folosiți echipamente de calitate.</a:t>
            </a:r>
          </a:p>
        </p:txBody>
      </p:sp>
    </p:spTree>
    <p:extLst>
      <p:ext uri="{BB962C8B-B14F-4D97-AF65-F5344CB8AC3E}">
        <p14:creationId xmlns:p14="http://schemas.microsoft.com/office/powerpoint/2010/main" val="1355173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78C873C-F727-4677-AA16-EC3DC6EE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Proiect individual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AA33BFF-7900-498D-A655-9EAA677EE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o-RO" sz="3200" dirty="0"/>
              <a:t>Creați propriul canal </a:t>
            </a:r>
            <a:r>
              <a:rPr lang="ro-RO" sz="3200" dirty="0" err="1"/>
              <a:t>YouTube</a:t>
            </a:r>
            <a:r>
              <a:rPr lang="ro-RO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o-RO" sz="3200" dirty="0"/>
              <a:t>Înregistrați 2 – 3 secvențe video educaționale proprii. </a:t>
            </a:r>
          </a:p>
          <a:p>
            <a:pPr marL="514350" indent="-514350">
              <a:buFont typeface="+mj-lt"/>
              <a:buAutoNum type="arabicPeriod"/>
            </a:pPr>
            <a:r>
              <a:rPr lang="ro-RO" sz="3200" dirty="0"/>
              <a:t>Încărcați și publicați secvențele pe </a:t>
            </a:r>
            <a:r>
              <a:rPr lang="ro-RO" sz="3200" dirty="0" err="1"/>
              <a:t>YouTube</a:t>
            </a:r>
            <a:r>
              <a:rPr lang="ro-RO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7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>
            <a:extLst>
              <a:ext uri="{FF2B5EF4-FFF2-40B4-BE49-F238E27FC236}">
                <a16:creationId xmlns:a16="http://schemas.microsoft.com/office/drawing/2014/main" id="{547E6EB7-5A6E-4439-942E-071E801661CB}"/>
              </a:ext>
            </a:extLst>
          </p:cNvPr>
          <p:cNvSpPr txBox="1"/>
          <p:nvPr/>
        </p:nvSpPr>
        <p:spPr>
          <a:xfrm>
            <a:off x="3206337" y="2782669"/>
            <a:ext cx="62226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600" dirty="0">
                <a:solidFill>
                  <a:srgbClr val="FF0000"/>
                </a:solidFill>
              </a:rPr>
              <a:t>MULT SUCCES!</a:t>
            </a:r>
          </a:p>
        </p:txBody>
      </p:sp>
    </p:spTree>
    <p:extLst>
      <p:ext uri="{BB962C8B-B14F-4D97-AF65-F5344CB8AC3E}">
        <p14:creationId xmlns:p14="http://schemas.microsoft.com/office/powerpoint/2010/main" val="3307145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46D56025-432C-47A6-AE3E-5E57DF3E0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72D1A8B8-7523-49FA-B7DD-AE0B2271C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6A0CEB20-2839-496C-922D-A386524F3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4EE33FA5-2378-4F59-8611-CE0F9CA50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6CE6F692-193B-440C-B54F-ADF99FEE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Accesare cont Google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2789A146-BA85-4DBB-940A-357B6BBAE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992" y="1207008"/>
            <a:ext cx="7020232" cy="435254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C368AEB-D83A-432D-818C-3575285B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005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5A0FA78-A095-4992-9B03-299894CF5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Ce se oferă la intrare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22BB4018-7B6A-4C8A-A325-10A2ECFEB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629" y="780288"/>
            <a:ext cx="7988165" cy="5254752"/>
          </a:xfrm>
          <a:prstGeom prst="rect">
            <a:avLst/>
          </a:prstGeom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FF008D5A-FF02-4C59-8DBC-67C50C3F5DBD}"/>
              </a:ext>
            </a:extLst>
          </p:cNvPr>
          <p:cNvSpPr/>
          <p:nvPr/>
        </p:nvSpPr>
        <p:spPr>
          <a:xfrm>
            <a:off x="2777361" y="1295851"/>
            <a:ext cx="580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vantGarde Md BT" panose="020B0602020202020204" pitchFamily="34" charset="0"/>
              </a:rPr>
              <a:t>1</a:t>
            </a: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66348BEA-EA4A-4CA1-B86E-27C0C27D4F5C}"/>
              </a:ext>
            </a:extLst>
          </p:cNvPr>
          <p:cNvSpPr/>
          <p:nvPr/>
        </p:nvSpPr>
        <p:spPr>
          <a:xfrm>
            <a:off x="2777361" y="2219181"/>
            <a:ext cx="580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vantGarde Md BT" panose="020B0602020202020204" pitchFamily="34" charset="0"/>
              </a:rPr>
              <a:t>2</a:t>
            </a: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B26B32AA-BE0C-4281-A65F-48AFF1A170C3}"/>
              </a:ext>
            </a:extLst>
          </p:cNvPr>
          <p:cNvSpPr/>
          <p:nvPr/>
        </p:nvSpPr>
        <p:spPr>
          <a:xfrm>
            <a:off x="2785970" y="3088869"/>
            <a:ext cx="580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vantGarde Md BT" panose="020B0602020202020204" pitchFamily="34" charset="0"/>
              </a:rPr>
              <a:t>3</a:t>
            </a: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51E7DE43-2635-4B3F-B8DB-451F2807A569}"/>
              </a:ext>
            </a:extLst>
          </p:cNvPr>
          <p:cNvSpPr/>
          <p:nvPr/>
        </p:nvSpPr>
        <p:spPr>
          <a:xfrm>
            <a:off x="2777361" y="4051396"/>
            <a:ext cx="580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vantGarde Md BT" panose="020B0602020202020204" pitchFamily="34" charset="0"/>
              </a:rPr>
              <a:t>4</a:t>
            </a: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7849C1D9-1BEA-41A9-9CB3-2199E7F92135}"/>
              </a:ext>
            </a:extLst>
          </p:cNvPr>
          <p:cNvSpPr/>
          <p:nvPr/>
        </p:nvSpPr>
        <p:spPr>
          <a:xfrm>
            <a:off x="2777361" y="5013923"/>
            <a:ext cx="580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vantGarde Md BT" panose="020B0602020202020204" pitchFamily="34" charset="0"/>
              </a:rPr>
              <a:t>5</a:t>
            </a: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2980545D-B9AB-41F2-B6C7-37139285259A}"/>
              </a:ext>
            </a:extLst>
          </p:cNvPr>
          <p:cNvSpPr/>
          <p:nvPr/>
        </p:nvSpPr>
        <p:spPr>
          <a:xfrm>
            <a:off x="11198690" y="1036774"/>
            <a:ext cx="580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vantGarde Md BT" panose="020B0602020202020204" pitchFamily="34" charset="0"/>
              </a:rPr>
              <a:t>6</a:t>
            </a:r>
          </a:p>
        </p:txBody>
      </p:sp>
      <p:sp>
        <p:nvSpPr>
          <p:cNvPr id="11" name="Dreptunghi 10">
            <a:extLst>
              <a:ext uri="{FF2B5EF4-FFF2-40B4-BE49-F238E27FC236}">
                <a16:creationId xmlns:a16="http://schemas.microsoft.com/office/drawing/2014/main" id="{56BBEC41-1FB6-4FE1-A643-A27B667BFC7B}"/>
              </a:ext>
            </a:extLst>
          </p:cNvPr>
          <p:cNvSpPr/>
          <p:nvPr/>
        </p:nvSpPr>
        <p:spPr>
          <a:xfrm>
            <a:off x="10319422" y="1036774"/>
            <a:ext cx="580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vantGarde Md BT" panose="020B0602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4260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848462B1-1EF9-4425-B4AF-7D179EA99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155" b="73758"/>
          <a:stretch/>
        </p:blipFill>
        <p:spPr>
          <a:xfrm>
            <a:off x="7219897" y="463337"/>
            <a:ext cx="4403534" cy="5122433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6D262A92-8417-42F9-B7E1-69670C0BB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38" y="0"/>
            <a:ext cx="1250878" cy="1988239"/>
          </a:xfrm>
          <a:prstGeom prst="rect">
            <a:avLst/>
          </a:prstGeom>
        </p:spPr>
      </p:pic>
      <p:sp>
        <p:nvSpPr>
          <p:cNvPr id="5" name="Explicație: linie 4">
            <a:extLst>
              <a:ext uri="{FF2B5EF4-FFF2-40B4-BE49-F238E27FC236}">
                <a16:creationId xmlns:a16="http://schemas.microsoft.com/office/drawing/2014/main" id="{E630F20E-73A4-469E-B4FF-0DE480FF2CE2}"/>
              </a:ext>
            </a:extLst>
          </p:cNvPr>
          <p:cNvSpPr/>
          <p:nvPr/>
        </p:nvSpPr>
        <p:spPr>
          <a:xfrm flipH="1">
            <a:off x="2442754" y="475373"/>
            <a:ext cx="3653246" cy="1037492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/>
              <a:t>Activarea / dezactivarea meniului lateral</a:t>
            </a:r>
          </a:p>
        </p:txBody>
      </p:sp>
      <p:sp>
        <p:nvSpPr>
          <p:cNvPr id="6" name="Explicație: linie 5">
            <a:extLst>
              <a:ext uri="{FF2B5EF4-FFF2-40B4-BE49-F238E27FC236}">
                <a16:creationId xmlns:a16="http://schemas.microsoft.com/office/drawing/2014/main" id="{6160A599-061C-42F9-85C6-5D089665E237}"/>
              </a:ext>
            </a:extLst>
          </p:cNvPr>
          <p:cNvSpPr/>
          <p:nvPr/>
        </p:nvSpPr>
        <p:spPr>
          <a:xfrm flipH="1">
            <a:off x="2442754" y="1967217"/>
            <a:ext cx="3653246" cy="1037492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/>
              <a:t>Revenirea la pagina principală a contului</a:t>
            </a:r>
          </a:p>
        </p:txBody>
      </p:sp>
      <p:sp>
        <p:nvSpPr>
          <p:cNvPr id="7" name="Explicație: linie 6">
            <a:extLst>
              <a:ext uri="{FF2B5EF4-FFF2-40B4-BE49-F238E27FC236}">
                <a16:creationId xmlns:a16="http://schemas.microsoft.com/office/drawing/2014/main" id="{DD9CC767-653C-46B0-9AA5-C2C1376FA55F}"/>
              </a:ext>
            </a:extLst>
          </p:cNvPr>
          <p:cNvSpPr/>
          <p:nvPr/>
        </p:nvSpPr>
        <p:spPr>
          <a:xfrm flipH="1">
            <a:off x="2442754" y="3456465"/>
            <a:ext cx="3653246" cy="1037492"/>
          </a:xfrm>
          <a:prstGeom prst="borderCallout1">
            <a:avLst>
              <a:gd name="adj1" fmla="val 18750"/>
              <a:gd name="adj2" fmla="val -8333"/>
              <a:gd name="adj3" fmla="val 33178"/>
              <a:gd name="adj4" fmla="val -31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/>
              <a:t>Cele mai populare clipuri</a:t>
            </a:r>
          </a:p>
        </p:txBody>
      </p:sp>
      <p:sp>
        <p:nvSpPr>
          <p:cNvPr id="8" name="Explicație: linie 7">
            <a:extLst>
              <a:ext uri="{FF2B5EF4-FFF2-40B4-BE49-F238E27FC236}">
                <a16:creationId xmlns:a16="http://schemas.microsoft.com/office/drawing/2014/main" id="{7C844779-2481-406D-8E66-004C7F805264}"/>
              </a:ext>
            </a:extLst>
          </p:cNvPr>
          <p:cNvSpPr/>
          <p:nvPr/>
        </p:nvSpPr>
        <p:spPr>
          <a:xfrm flipH="1">
            <a:off x="2442754" y="5067024"/>
            <a:ext cx="3653246" cy="1037492"/>
          </a:xfrm>
          <a:prstGeom prst="borderCallout1">
            <a:avLst>
              <a:gd name="adj1" fmla="val 18750"/>
              <a:gd name="adj2" fmla="val -8333"/>
              <a:gd name="adj3" fmla="val -22222"/>
              <a:gd name="adj4" fmla="val -31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/>
              <a:t>Gestionarea abonamentelor</a:t>
            </a:r>
          </a:p>
        </p:txBody>
      </p:sp>
    </p:spTree>
    <p:extLst>
      <p:ext uri="{BB962C8B-B14F-4D97-AF65-F5344CB8AC3E}">
        <p14:creationId xmlns:p14="http://schemas.microsoft.com/office/powerpoint/2010/main" val="3147760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ine 7">
            <a:extLst>
              <a:ext uri="{FF2B5EF4-FFF2-40B4-BE49-F238E27FC236}">
                <a16:creationId xmlns:a16="http://schemas.microsoft.com/office/drawing/2014/main" id="{1FED1B5A-FF1D-4A3B-82E9-A00333A85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6197"/>
            <a:ext cx="1963283" cy="1593849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8A378782-210C-461D-AA87-1CF9DF5AF3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220"/>
          <a:stretch/>
        </p:blipFill>
        <p:spPr>
          <a:xfrm>
            <a:off x="7495191" y="364977"/>
            <a:ext cx="4585307" cy="3490744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D5EEEF6D-1E98-4299-9105-AAF77D242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585" y="1337233"/>
            <a:ext cx="4431586" cy="5456389"/>
          </a:xfrm>
          <a:prstGeom prst="rect">
            <a:avLst/>
          </a:prstGeom>
        </p:spPr>
      </p:pic>
      <p:sp>
        <p:nvSpPr>
          <p:cNvPr id="13" name="Explicație: linie 12">
            <a:extLst>
              <a:ext uri="{FF2B5EF4-FFF2-40B4-BE49-F238E27FC236}">
                <a16:creationId xmlns:a16="http://schemas.microsoft.com/office/drawing/2014/main" id="{C5740E5D-346E-4D47-A7BD-CC91D799639C}"/>
              </a:ext>
            </a:extLst>
          </p:cNvPr>
          <p:cNvSpPr/>
          <p:nvPr/>
        </p:nvSpPr>
        <p:spPr>
          <a:xfrm flipH="1">
            <a:off x="1963282" y="475373"/>
            <a:ext cx="4585307" cy="484747"/>
          </a:xfrm>
          <a:prstGeom prst="borderCallout1">
            <a:avLst>
              <a:gd name="adj1" fmla="val 103350"/>
              <a:gd name="adj2" fmla="val 275"/>
              <a:gd name="adj3" fmla="val 356018"/>
              <a:gd name="adj4" fmla="val -206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Access rapid la </a:t>
            </a:r>
            <a:r>
              <a:rPr lang="en-US" sz="2400" dirty="0" err="1"/>
              <a:t>secven</a:t>
            </a:r>
            <a:r>
              <a:rPr lang="ro-RO" sz="2400" dirty="0"/>
              <a:t>ț</a:t>
            </a:r>
            <a:r>
              <a:rPr lang="en-US" sz="2400" dirty="0"/>
              <a:t>e </a:t>
            </a:r>
            <a:r>
              <a:rPr lang="en-US" sz="2400" dirty="0" err="1"/>
              <a:t>selectate</a:t>
            </a:r>
            <a:endParaRPr lang="ro-RO" sz="2400" dirty="0"/>
          </a:p>
        </p:txBody>
      </p:sp>
      <p:sp>
        <p:nvSpPr>
          <p:cNvPr id="14" name="Paranteză stânga 13">
            <a:extLst>
              <a:ext uri="{FF2B5EF4-FFF2-40B4-BE49-F238E27FC236}">
                <a16:creationId xmlns:a16="http://schemas.microsoft.com/office/drawing/2014/main" id="{2A88A1B2-FA6F-4C20-A669-DCE2AA066706}"/>
              </a:ext>
            </a:extLst>
          </p:cNvPr>
          <p:cNvSpPr/>
          <p:nvPr/>
        </p:nvSpPr>
        <p:spPr>
          <a:xfrm>
            <a:off x="7495192" y="548640"/>
            <a:ext cx="152518" cy="307848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10377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F8189204-062A-4B2D-88F2-3CF81CACB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16" y="166134"/>
            <a:ext cx="1080655" cy="1717674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1AB3E043-44FC-4A37-ADA2-D0184EFE0D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090"/>
          <a:stretch/>
        </p:blipFill>
        <p:spPr>
          <a:xfrm>
            <a:off x="4108947" y="314886"/>
            <a:ext cx="5252319" cy="1850775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5EF15A3D-B8E2-48EC-9E60-86A8E03A7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867" y="3429000"/>
            <a:ext cx="4328962" cy="3114114"/>
          </a:xfrm>
          <a:prstGeom prst="rect">
            <a:avLst/>
          </a:prstGeom>
        </p:spPr>
      </p:pic>
      <p:sp>
        <p:nvSpPr>
          <p:cNvPr id="5" name="Explicație: linie 4">
            <a:extLst>
              <a:ext uri="{FF2B5EF4-FFF2-40B4-BE49-F238E27FC236}">
                <a16:creationId xmlns:a16="http://schemas.microsoft.com/office/drawing/2014/main" id="{04B2E9E4-AEC8-4FC1-A879-350C9DEEF304}"/>
              </a:ext>
            </a:extLst>
          </p:cNvPr>
          <p:cNvSpPr/>
          <p:nvPr/>
        </p:nvSpPr>
        <p:spPr>
          <a:xfrm flipH="1">
            <a:off x="1062841" y="3040882"/>
            <a:ext cx="3653246" cy="1037492"/>
          </a:xfrm>
          <a:prstGeom prst="borderCallout1">
            <a:avLst>
              <a:gd name="adj1" fmla="val 97729"/>
              <a:gd name="adj2" fmla="val 769"/>
              <a:gd name="adj3" fmla="val 201780"/>
              <a:gd name="adj4" fmla="val -49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/>
              <a:t>Canale urmărite / notificări la apariția resurselor noi</a:t>
            </a:r>
          </a:p>
        </p:txBody>
      </p:sp>
      <p:sp>
        <p:nvSpPr>
          <p:cNvPr id="6" name="Paranteză stânga 5">
            <a:extLst>
              <a:ext uri="{FF2B5EF4-FFF2-40B4-BE49-F238E27FC236}">
                <a16:creationId xmlns:a16="http://schemas.microsoft.com/office/drawing/2014/main" id="{86906132-59DC-474F-B32C-18FCEC455830}"/>
              </a:ext>
            </a:extLst>
          </p:cNvPr>
          <p:cNvSpPr/>
          <p:nvPr/>
        </p:nvSpPr>
        <p:spPr>
          <a:xfrm>
            <a:off x="6516867" y="4334493"/>
            <a:ext cx="218239" cy="1453935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05747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04C799A9-925E-4B05-8A8D-AB6F5E57F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66" y="284888"/>
            <a:ext cx="986271" cy="1567653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1227E4DF-A7BE-4FEF-BACF-4C8451D88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877" y="167095"/>
            <a:ext cx="2342857" cy="6523809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DDDA9F40-1629-4DCD-9FBE-F4B639691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330" y="724781"/>
            <a:ext cx="4173339" cy="4014859"/>
          </a:xfrm>
          <a:prstGeom prst="rect">
            <a:avLst/>
          </a:prstGeom>
        </p:spPr>
      </p:pic>
      <p:sp>
        <p:nvSpPr>
          <p:cNvPr id="5" name="Săgeată: dreapta vărgată 4">
            <a:extLst>
              <a:ext uri="{FF2B5EF4-FFF2-40B4-BE49-F238E27FC236}">
                <a16:creationId xmlns:a16="http://schemas.microsoft.com/office/drawing/2014/main" id="{749A6A41-34DA-4927-A5F2-72332589FB6D}"/>
              </a:ext>
            </a:extLst>
          </p:cNvPr>
          <p:cNvSpPr/>
          <p:nvPr/>
        </p:nvSpPr>
        <p:spPr>
          <a:xfrm>
            <a:off x="2505694" y="2161309"/>
            <a:ext cx="1151906" cy="89064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Săgeată: dreapta vărgată 5">
            <a:extLst>
              <a:ext uri="{FF2B5EF4-FFF2-40B4-BE49-F238E27FC236}">
                <a16:creationId xmlns:a16="http://schemas.microsoft.com/office/drawing/2014/main" id="{06D5C348-46F4-419D-B81A-399E8CC3CE63}"/>
              </a:ext>
            </a:extLst>
          </p:cNvPr>
          <p:cNvSpPr/>
          <p:nvPr/>
        </p:nvSpPr>
        <p:spPr>
          <a:xfrm>
            <a:off x="2505694" y="3653643"/>
            <a:ext cx="1151906" cy="89064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369A3339-8CD2-4272-AD62-9F90835EEC71}"/>
              </a:ext>
            </a:extLst>
          </p:cNvPr>
          <p:cNvSpPr txBox="1"/>
          <p:nvPr/>
        </p:nvSpPr>
        <p:spPr>
          <a:xfrm>
            <a:off x="171335" y="2756881"/>
            <a:ext cx="194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3600" dirty="0"/>
              <a:t>Categorii utile</a:t>
            </a:r>
          </a:p>
        </p:txBody>
      </p:sp>
    </p:spTree>
    <p:extLst>
      <p:ext uri="{BB962C8B-B14F-4D97-AF65-F5344CB8AC3E}">
        <p14:creationId xmlns:p14="http://schemas.microsoft.com/office/powerpoint/2010/main" val="308588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EB7DA025-09F0-48A0-B431-9A1DDAFB0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92" y="210588"/>
            <a:ext cx="1045647" cy="1673035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49FA6589-883A-4DDF-A4ED-AD31BEB5F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18" y="2392285"/>
            <a:ext cx="3363699" cy="258209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0CF577F-E4DC-4715-8C06-E7D878EA7619}"/>
              </a:ext>
            </a:extLst>
          </p:cNvPr>
          <p:cNvSpPr/>
          <p:nvPr/>
        </p:nvSpPr>
        <p:spPr>
          <a:xfrm>
            <a:off x="1042655" y="2392285"/>
            <a:ext cx="3032166" cy="8243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DBAD7E2B-5792-4121-82F0-26BC2FEA6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779" y="210587"/>
            <a:ext cx="2284073" cy="6546921"/>
          </a:xfrm>
          <a:prstGeom prst="rect">
            <a:avLst/>
          </a:prstGeom>
        </p:spPr>
      </p:pic>
      <p:cxnSp>
        <p:nvCxnSpPr>
          <p:cNvPr id="6" name="Conector drept cu săgeată 5">
            <a:extLst>
              <a:ext uri="{FF2B5EF4-FFF2-40B4-BE49-F238E27FC236}">
                <a16:creationId xmlns:a16="http://schemas.microsoft.com/office/drawing/2014/main" id="{FC5AFE1B-3D51-4A73-A51C-0A5D8887CA21}"/>
              </a:ext>
            </a:extLst>
          </p:cNvPr>
          <p:cNvCxnSpPr>
            <a:cxnSpLocks/>
          </p:cNvCxnSpPr>
          <p:nvPr/>
        </p:nvCxnSpPr>
        <p:spPr>
          <a:xfrm flipV="1">
            <a:off x="3596640" y="685800"/>
            <a:ext cx="1493520" cy="17064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xplicație: linie 8">
            <a:extLst>
              <a:ext uri="{FF2B5EF4-FFF2-40B4-BE49-F238E27FC236}">
                <a16:creationId xmlns:a16="http://schemas.microsoft.com/office/drawing/2014/main" id="{4D45AAA4-7B69-4D77-803A-6CB6B1885E70}"/>
              </a:ext>
            </a:extLst>
          </p:cNvPr>
          <p:cNvSpPr/>
          <p:nvPr/>
        </p:nvSpPr>
        <p:spPr>
          <a:xfrm>
            <a:off x="8941401" y="210587"/>
            <a:ext cx="2823708" cy="749533"/>
          </a:xfrm>
          <a:prstGeom prst="borderCallout1">
            <a:avLst>
              <a:gd name="adj1" fmla="val 49254"/>
              <a:gd name="adj2" fmla="val -1749"/>
              <a:gd name="adj3" fmla="val 97486"/>
              <a:gd name="adj4" fmla="val -41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>
                <a:latin typeface="Arial Narrow" panose="020B0606020202030204" pitchFamily="34" charset="0"/>
              </a:rPr>
              <a:t>Cont, creare și gestionare canale, abonamente</a:t>
            </a:r>
          </a:p>
        </p:txBody>
      </p:sp>
      <p:sp>
        <p:nvSpPr>
          <p:cNvPr id="10" name="Explicație: linie 9">
            <a:extLst>
              <a:ext uri="{FF2B5EF4-FFF2-40B4-BE49-F238E27FC236}">
                <a16:creationId xmlns:a16="http://schemas.microsoft.com/office/drawing/2014/main" id="{39CD231C-A73B-4940-88A3-C30A94E04B99}"/>
              </a:ext>
            </a:extLst>
          </p:cNvPr>
          <p:cNvSpPr/>
          <p:nvPr/>
        </p:nvSpPr>
        <p:spPr>
          <a:xfrm>
            <a:off x="8941400" y="1090846"/>
            <a:ext cx="2823708" cy="749533"/>
          </a:xfrm>
          <a:prstGeom prst="borderCallout1">
            <a:avLst>
              <a:gd name="adj1" fmla="val 49254"/>
              <a:gd name="adj2" fmla="val -1749"/>
              <a:gd name="adj3" fmla="val 97486"/>
              <a:gd name="adj4" fmla="val -41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>
                <a:latin typeface="Arial Narrow" panose="020B0606020202030204" pitchFamily="34" charset="0"/>
              </a:rPr>
              <a:t>Despre ce să primești notificări (pe Mail, de la G)</a:t>
            </a:r>
          </a:p>
        </p:txBody>
      </p:sp>
      <p:sp>
        <p:nvSpPr>
          <p:cNvPr id="11" name="Explicație: linie 10">
            <a:extLst>
              <a:ext uri="{FF2B5EF4-FFF2-40B4-BE49-F238E27FC236}">
                <a16:creationId xmlns:a16="http://schemas.microsoft.com/office/drawing/2014/main" id="{BCDAD9D3-594A-4CD8-9BAA-8BCFEB0ECF2A}"/>
              </a:ext>
            </a:extLst>
          </p:cNvPr>
          <p:cNvSpPr/>
          <p:nvPr/>
        </p:nvSpPr>
        <p:spPr>
          <a:xfrm>
            <a:off x="8941400" y="4599611"/>
            <a:ext cx="2823708" cy="749533"/>
          </a:xfrm>
          <a:prstGeom prst="borderCallout1">
            <a:avLst>
              <a:gd name="adj1" fmla="val 49254"/>
              <a:gd name="adj2" fmla="val -1749"/>
              <a:gd name="adj3" fmla="val 97486"/>
              <a:gd name="adj4" fmla="val -41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>
                <a:latin typeface="Arial Narrow" panose="020B0606020202030204" pitchFamily="34" charset="0"/>
              </a:rPr>
              <a:t>Cumpărarea conținutului comercial pe </a:t>
            </a:r>
            <a:r>
              <a:rPr lang="ro-RO" sz="2000" dirty="0" err="1">
                <a:latin typeface="Arial Narrow" panose="020B0606020202030204" pitchFamily="34" charset="0"/>
              </a:rPr>
              <a:t>YouTube</a:t>
            </a:r>
            <a:endParaRPr lang="ro-RO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44649"/>
      </p:ext>
    </p:extLst>
  </p:cSld>
  <p:clrMapOvr>
    <a:masterClrMapping/>
  </p:clrMapOvr>
</p:sld>
</file>

<file path=ppt/theme/theme1.xml><?xml version="1.0" encoding="utf-8"?>
<a:theme xmlns:a="http://schemas.openxmlformats.org/drawingml/2006/main" name="Cadru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2445</TotalTime>
  <Words>324</Words>
  <Application>Microsoft Office PowerPoint</Application>
  <PresentationFormat>Ecran lat</PresentationFormat>
  <Paragraphs>78</Paragraphs>
  <Slides>26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26</vt:i4>
      </vt:variant>
    </vt:vector>
  </HeadingPairs>
  <TitlesOfParts>
    <vt:vector size="34" baseType="lpstr">
      <vt:lpstr>Arial Narrow</vt:lpstr>
      <vt:lpstr>AvantGarde Md BT</vt:lpstr>
      <vt:lpstr>Bahnschrift SemiBold SemiConden</vt:lpstr>
      <vt:lpstr>Calibri</vt:lpstr>
      <vt:lpstr>Calibri Light</vt:lpstr>
      <vt:lpstr>Corbel</vt:lpstr>
      <vt:lpstr>Wingdings 2</vt:lpstr>
      <vt:lpstr>Cadru</vt:lpstr>
      <vt:lpstr>Prezentare PowerPoint</vt:lpstr>
      <vt:lpstr>Creare cont YouTube</vt:lpstr>
      <vt:lpstr>Accesare cont Google</vt:lpstr>
      <vt:lpstr>Ce se oferă la intrare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Studioul YouTube</vt:lpstr>
      <vt:lpstr>Încărcare resurse</vt:lpstr>
      <vt:lpstr>Prezentare PowerPoint</vt:lpstr>
      <vt:lpstr>Prezentare PowerPoint</vt:lpstr>
      <vt:lpstr>Prezentare PowerPoint</vt:lpstr>
      <vt:lpstr>Prezentare PowerPoint</vt:lpstr>
      <vt:lpstr>Editarea clipului</vt:lpstr>
      <vt:lpstr>Adăugare coloană sonoră</vt:lpstr>
      <vt:lpstr>Difuzare în direct</vt:lpstr>
      <vt:lpstr>Colecția emisiunilor</vt:lpstr>
      <vt:lpstr>Rezumat</vt:lpstr>
      <vt:lpstr>Proiect individual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Sergiu Corlat</dc:creator>
  <cp:lastModifiedBy>Sergiu Corlat</cp:lastModifiedBy>
  <cp:revision>30</cp:revision>
  <dcterms:created xsi:type="dcterms:W3CDTF">2020-04-22T08:10:45Z</dcterms:created>
  <dcterms:modified xsi:type="dcterms:W3CDTF">2020-04-30T09:13:05Z</dcterms:modified>
</cp:coreProperties>
</file>