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7" r:id="rId8"/>
    <p:sldId id="266" r:id="rId9"/>
    <p:sldId id="268" r:id="rId10"/>
    <p:sldId id="269" r:id="rId11"/>
    <p:sldId id="272" r:id="rId12"/>
    <p:sldId id="273" r:id="rId13"/>
    <p:sldId id="274" r:id="rId14"/>
    <p:sldId id="275" r:id="rId15"/>
    <p:sldId id="276" r:id="rId16"/>
    <p:sldId id="280" r:id="rId17"/>
    <p:sldId id="277" r:id="rId18"/>
    <p:sldId id="281" r:id="rId19"/>
    <p:sldId id="278" r:id="rId20"/>
    <p:sldId id="279" r:id="rId21"/>
    <p:sldId id="283" r:id="rId22"/>
  </p:sldIdLst>
  <p:sldSz cx="12192000" cy="6858000"/>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7" d="100"/>
          <a:sy n="127" d="100"/>
        </p:scale>
        <p:origin x="235"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ro-RO"/>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ro-RO"/>
          </a:p>
        </p:txBody>
      </p:sp>
      <p:sp>
        <p:nvSpPr>
          <p:cNvPr id="4" name="Date Placeholder 3"/>
          <p:cNvSpPr>
            <a:spLocks noGrp="1"/>
          </p:cNvSpPr>
          <p:nvPr>
            <p:ph type="dt" sz="half" idx="10"/>
          </p:nvPr>
        </p:nvSpPr>
        <p:spPr/>
        <p:txBody>
          <a:bodyPr/>
          <a:lstStyle/>
          <a:p>
            <a:fld id="{71C65AA5-6A65-4314-A7FF-5BB1E095064A}" type="datetimeFigureOut">
              <a:rPr lang="ro-RO" smtClean="0"/>
              <a:t>04.12.2020</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D9E11834-E49A-4856-8DDA-400909FA335D}" type="slidenum">
              <a:rPr lang="ro-RO" smtClean="0"/>
              <a:t>‹#›</a:t>
            </a:fld>
            <a:endParaRPr lang="ro-RO"/>
          </a:p>
        </p:txBody>
      </p:sp>
    </p:spTree>
    <p:extLst>
      <p:ext uri="{BB962C8B-B14F-4D97-AF65-F5344CB8AC3E}">
        <p14:creationId xmlns:p14="http://schemas.microsoft.com/office/powerpoint/2010/main" val="619892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fld id="{71C65AA5-6A65-4314-A7FF-5BB1E095064A}" type="datetimeFigureOut">
              <a:rPr lang="ro-RO" smtClean="0"/>
              <a:t>04.12.2020</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D9E11834-E49A-4856-8DDA-400909FA335D}" type="slidenum">
              <a:rPr lang="ro-RO" smtClean="0"/>
              <a:t>‹#›</a:t>
            </a:fld>
            <a:endParaRPr lang="ro-RO"/>
          </a:p>
        </p:txBody>
      </p:sp>
    </p:spTree>
    <p:extLst>
      <p:ext uri="{BB962C8B-B14F-4D97-AF65-F5344CB8AC3E}">
        <p14:creationId xmlns:p14="http://schemas.microsoft.com/office/powerpoint/2010/main" val="1978037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ro-RO"/>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fld id="{71C65AA5-6A65-4314-A7FF-5BB1E095064A}" type="datetimeFigureOut">
              <a:rPr lang="ro-RO" smtClean="0"/>
              <a:t>04.12.2020</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D9E11834-E49A-4856-8DDA-400909FA335D}" type="slidenum">
              <a:rPr lang="ro-RO" smtClean="0"/>
              <a:t>‹#›</a:t>
            </a:fld>
            <a:endParaRPr lang="ro-RO"/>
          </a:p>
        </p:txBody>
      </p:sp>
    </p:spTree>
    <p:extLst>
      <p:ext uri="{BB962C8B-B14F-4D97-AF65-F5344CB8AC3E}">
        <p14:creationId xmlns:p14="http://schemas.microsoft.com/office/powerpoint/2010/main" val="2256765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fld id="{71C65AA5-6A65-4314-A7FF-5BB1E095064A}" type="datetimeFigureOut">
              <a:rPr lang="ro-RO" smtClean="0"/>
              <a:t>04.12.2020</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D9E11834-E49A-4856-8DDA-400909FA335D}" type="slidenum">
              <a:rPr lang="ro-RO" smtClean="0"/>
              <a:t>‹#›</a:t>
            </a:fld>
            <a:endParaRPr lang="ro-RO"/>
          </a:p>
        </p:txBody>
      </p:sp>
    </p:spTree>
    <p:extLst>
      <p:ext uri="{BB962C8B-B14F-4D97-AF65-F5344CB8AC3E}">
        <p14:creationId xmlns:p14="http://schemas.microsoft.com/office/powerpoint/2010/main" val="3293007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ro-RO"/>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C65AA5-6A65-4314-A7FF-5BB1E095064A}" type="datetimeFigureOut">
              <a:rPr lang="ro-RO" smtClean="0"/>
              <a:t>04.12.2020</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D9E11834-E49A-4856-8DDA-400909FA335D}" type="slidenum">
              <a:rPr lang="ro-RO" smtClean="0"/>
              <a:t>‹#›</a:t>
            </a:fld>
            <a:endParaRPr lang="ro-RO"/>
          </a:p>
        </p:txBody>
      </p:sp>
    </p:spTree>
    <p:extLst>
      <p:ext uri="{BB962C8B-B14F-4D97-AF65-F5344CB8AC3E}">
        <p14:creationId xmlns:p14="http://schemas.microsoft.com/office/powerpoint/2010/main" val="634721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Date Placeholder 4"/>
          <p:cNvSpPr>
            <a:spLocks noGrp="1"/>
          </p:cNvSpPr>
          <p:nvPr>
            <p:ph type="dt" sz="half" idx="10"/>
          </p:nvPr>
        </p:nvSpPr>
        <p:spPr/>
        <p:txBody>
          <a:bodyPr/>
          <a:lstStyle/>
          <a:p>
            <a:fld id="{71C65AA5-6A65-4314-A7FF-5BB1E095064A}" type="datetimeFigureOut">
              <a:rPr lang="ro-RO" smtClean="0"/>
              <a:t>04.12.2020</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D9E11834-E49A-4856-8DDA-400909FA335D}" type="slidenum">
              <a:rPr lang="ro-RO" smtClean="0"/>
              <a:t>‹#›</a:t>
            </a:fld>
            <a:endParaRPr lang="ro-RO"/>
          </a:p>
        </p:txBody>
      </p:sp>
    </p:spTree>
    <p:extLst>
      <p:ext uri="{BB962C8B-B14F-4D97-AF65-F5344CB8AC3E}">
        <p14:creationId xmlns:p14="http://schemas.microsoft.com/office/powerpoint/2010/main" val="2584188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ro-RO"/>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7" name="Date Placeholder 6"/>
          <p:cNvSpPr>
            <a:spLocks noGrp="1"/>
          </p:cNvSpPr>
          <p:nvPr>
            <p:ph type="dt" sz="half" idx="10"/>
          </p:nvPr>
        </p:nvSpPr>
        <p:spPr/>
        <p:txBody>
          <a:bodyPr/>
          <a:lstStyle/>
          <a:p>
            <a:fld id="{71C65AA5-6A65-4314-A7FF-5BB1E095064A}" type="datetimeFigureOut">
              <a:rPr lang="ro-RO" smtClean="0"/>
              <a:t>04.12.2020</a:t>
            </a:fld>
            <a:endParaRPr lang="ro-RO"/>
          </a:p>
        </p:txBody>
      </p:sp>
      <p:sp>
        <p:nvSpPr>
          <p:cNvPr id="8" name="Footer Placeholder 7"/>
          <p:cNvSpPr>
            <a:spLocks noGrp="1"/>
          </p:cNvSpPr>
          <p:nvPr>
            <p:ph type="ftr" sz="quarter" idx="11"/>
          </p:nvPr>
        </p:nvSpPr>
        <p:spPr/>
        <p:txBody>
          <a:bodyPr/>
          <a:lstStyle/>
          <a:p>
            <a:endParaRPr lang="ro-RO"/>
          </a:p>
        </p:txBody>
      </p:sp>
      <p:sp>
        <p:nvSpPr>
          <p:cNvPr id="9" name="Slide Number Placeholder 8"/>
          <p:cNvSpPr>
            <a:spLocks noGrp="1"/>
          </p:cNvSpPr>
          <p:nvPr>
            <p:ph type="sldNum" sz="quarter" idx="12"/>
          </p:nvPr>
        </p:nvSpPr>
        <p:spPr/>
        <p:txBody>
          <a:bodyPr/>
          <a:lstStyle/>
          <a:p>
            <a:fld id="{D9E11834-E49A-4856-8DDA-400909FA335D}" type="slidenum">
              <a:rPr lang="ro-RO" smtClean="0"/>
              <a:t>‹#›</a:t>
            </a:fld>
            <a:endParaRPr lang="ro-RO"/>
          </a:p>
        </p:txBody>
      </p:sp>
    </p:spTree>
    <p:extLst>
      <p:ext uri="{BB962C8B-B14F-4D97-AF65-F5344CB8AC3E}">
        <p14:creationId xmlns:p14="http://schemas.microsoft.com/office/powerpoint/2010/main" val="2391157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Date Placeholder 2"/>
          <p:cNvSpPr>
            <a:spLocks noGrp="1"/>
          </p:cNvSpPr>
          <p:nvPr>
            <p:ph type="dt" sz="half" idx="10"/>
          </p:nvPr>
        </p:nvSpPr>
        <p:spPr/>
        <p:txBody>
          <a:bodyPr/>
          <a:lstStyle/>
          <a:p>
            <a:fld id="{71C65AA5-6A65-4314-A7FF-5BB1E095064A}" type="datetimeFigureOut">
              <a:rPr lang="ro-RO" smtClean="0"/>
              <a:t>04.12.2020</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D9E11834-E49A-4856-8DDA-400909FA335D}" type="slidenum">
              <a:rPr lang="ro-RO" smtClean="0"/>
              <a:t>‹#›</a:t>
            </a:fld>
            <a:endParaRPr lang="ro-RO"/>
          </a:p>
        </p:txBody>
      </p:sp>
    </p:spTree>
    <p:extLst>
      <p:ext uri="{BB962C8B-B14F-4D97-AF65-F5344CB8AC3E}">
        <p14:creationId xmlns:p14="http://schemas.microsoft.com/office/powerpoint/2010/main" val="553012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C65AA5-6A65-4314-A7FF-5BB1E095064A}" type="datetimeFigureOut">
              <a:rPr lang="ro-RO" smtClean="0"/>
              <a:t>04.12.2020</a:t>
            </a:fld>
            <a:endParaRPr lang="ro-RO"/>
          </a:p>
        </p:txBody>
      </p:sp>
      <p:sp>
        <p:nvSpPr>
          <p:cNvPr id="3" name="Footer Placeholder 2"/>
          <p:cNvSpPr>
            <a:spLocks noGrp="1"/>
          </p:cNvSpPr>
          <p:nvPr>
            <p:ph type="ftr" sz="quarter" idx="11"/>
          </p:nvPr>
        </p:nvSpPr>
        <p:spPr/>
        <p:txBody>
          <a:bodyPr/>
          <a:lstStyle/>
          <a:p>
            <a:endParaRPr lang="ro-RO"/>
          </a:p>
        </p:txBody>
      </p:sp>
      <p:sp>
        <p:nvSpPr>
          <p:cNvPr id="4" name="Slide Number Placeholder 3"/>
          <p:cNvSpPr>
            <a:spLocks noGrp="1"/>
          </p:cNvSpPr>
          <p:nvPr>
            <p:ph type="sldNum" sz="quarter" idx="12"/>
          </p:nvPr>
        </p:nvSpPr>
        <p:spPr/>
        <p:txBody>
          <a:bodyPr/>
          <a:lstStyle/>
          <a:p>
            <a:fld id="{D9E11834-E49A-4856-8DDA-400909FA335D}" type="slidenum">
              <a:rPr lang="ro-RO" smtClean="0"/>
              <a:t>‹#›</a:t>
            </a:fld>
            <a:endParaRPr lang="ro-RO"/>
          </a:p>
        </p:txBody>
      </p:sp>
    </p:spTree>
    <p:extLst>
      <p:ext uri="{BB962C8B-B14F-4D97-AF65-F5344CB8AC3E}">
        <p14:creationId xmlns:p14="http://schemas.microsoft.com/office/powerpoint/2010/main" val="1730269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ro-RO"/>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C65AA5-6A65-4314-A7FF-5BB1E095064A}" type="datetimeFigureOut">
              <a:rPr lang="ro-RO" smtClean="0"/>
              <a:t>04.12.2020</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D9E11834-E49A-4856-8DDA-400909FA335D}" type="slidenum">
              <a:rPr lang="ro-RO" smtClean="0"/>
              <a:t>‹#›</a:t>
            </a:fld>
            <a:endParaRPr lang="ro-RO"/>
          </a:p>
        </p:txBody>
      </p:sp>
    </p:spTree>
    <p:extLst>
      <p:ext uri="{BB962C8B-B14F-4D97-AF65-F5344CB8AC3E}">
        <p14:creationId xmlns:p14="http://schemas.microsoft.com/office/powerpoint/2010/main" val="3176726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ro-RO"/>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C65AA5-6A65-4314-A7FF-5BB1E095064A}" type="datetimeFigureOut">
              <a:rPr lang="ro-RO" smtClean="0"/>
              <a:t>04.12.2020</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D9E11834-E49A-4856-8DDA-400909FA335D}" type="slidenum">
              <a:rPr lang="ro-RO" smtClean="0"/>
              <a:t>‹#›</a:t>
            </a:fld>
            <a:endParaRPr lang="ro-RO"/>
          </a:p>
        </p:txBody>
      </p:sp>
    </p:spTree>
    <p:extLst>
      <p:ext uri="{BB962C8B-B14F-4D97-AF65-F5344CB8AC3E}">
        <p14:creationId xmlns:p14="http://schemas.microsoft.com/office/powerpoint/2010/main" val="3825161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ro-RO"/>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C65AA5-6A65-4314-A7FF-5BB1E095064A}" type="datetimeFigureOut">
              <a:rPr lang="ro-RO" smtClean="0"/>
              <a:t>04.12.2020</a:t>
            </a:fld>
            <a:endParaRPr lang="ro-R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o-R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11834-E49A-4856-8DDA-400909FA335D}" type="slidenum">
              <a:rPr lang="ro-RO" smtClean="0"/>
              <a:t>‹#›</a:t>
            </a:fld>
            <a:endParaRPr lang="ro-RO"/>
          </a:p>
        </p:txBody>
      </p:sp>
    </p:spTree>
    <p:extLst>
      <p:ext uri="{BB962C8B-B14F-4D97-AF65-F5344CB8AC3E}">
        <p14:creationId xmlns:p14="http://schemas.microsoft.com/office/powerpoint/2010/main" val="39545086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3099" y="2040094"/>
            <a:ext cx="9144000" cy="1552840"/>
          </a:xfrm>
        </p:spPr>
        <p:txBody>
          <a:bodyPr>
            <a:normAutofit/>
          </a:bodyPr>
          <a:lstStyle/>
          <a:p>
            <a:r>
              <a:rPr lang="ro-RO" sz="4800" b="1" dirty="0"/>
              <a:t>Sindromul arderii profesionale: ce este și cum îl depășim</a:t>
            </a:r>
          </a:p>
        </p:txBody>
      </p:sp>
      <p:sp>
        <p:nvSpPr>
          <p:cNvPr id="3" name="Subtitle 2"/>
          <p:cNvSpPr>
            <a:spLocks noGrp="1"/>
          </p:cNvSpPr>
          <p:nvPr>
            <p:ph type="subTitle" idx="1"/>
          </p:nvPr>
        </p:nvSpPr>
        <p:spPr>
          <a:xfrm>
            <a:off x="2252589" y="5488617"/>
            <a:ext cx="7505020" cy="720146"/>
          </a:xfrm>
        </p:spPr>
        <p:txBody>
          <a:bodyPr>
            <a:normAutofit fontScale="92500" lnSpcReduction="20000"/>
          </a:bodyPr>
          <a:lstStyle/>
          <a:p>
            <a:r>
              <a:rPr lang="ro-RO" b="1" dirty="0" smtClean="0"/>
              <a:t>Daniela </a:t>
            </a:r>
            <a:r>
              <a:rPr lang="ro-RO" b="1" dirty="0" smtClean="0"/>
              <a:t>Terzi-Barbaroșie</a:t>
            </a:r>
            <a:r>
              <a:rPr lang="en-US" b="1" dirty="0" smtClean="0"/>
              <a:t>, </a:t>
            </a:r>
            <a:endParaRPr lang="ro-RO" b="1" dirty="0" smtClean="0"/>
          </a:p>
          <a:p>
            <a:r>
              <a:rPr lang="ro-RO" b="1" dirty="0" smtClean="0"/>
              <a:t>Centrul </a:t>
            </a:r>
            <a:r>
              <a:rPr lang="ro-RO" b="1" dirty="0" smtClean="0"/>
              <a:t>Psihologic ”SINESIS”</a:t>
            </a:r>
          </a:p>
          <a:p>
            <a:endParaRPr lang="ro-RO" dirty="0"/>
          </a:p>
        </p:txBody>
      </p:sp>
      <p:pic>
        <p:nvPicPr>
          <p:cNvPr id="4" name="Picture 3" descr="https://scontent-otp1-1.xx.fbcdn.net/v/t34.0-12/22361434_594601237377240_1920831467_n.jpg?oh=320d59bc15ab930770af2d6a6b444031&amp;oe=59DE9FC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15612" y="310049"/>
            <a:ext cx="1978974" cy="939555"/>
          </a:xfrm>
          <a:prstGeom prst="rect">
            <a:avLst/>
          </a:prstGeom>
          <a:noFill/>
          <a:ln>
            <a:noFill/>
          </a:ln>
        </p:spPr>
      </p:pic>
      <p:pic>
        <p:nvPicPr>
          <p:cNvPr id="1028" name="Picture 4" descr="https://encrypted-tbn0.gstatic.com/images?q=tbn%3AANd9GcTmxeHzE3AxM1VhpLuzVAH2vMA80fSoWA4uTg&amp;usqp=CA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0624" y="3783538"/>
            <a:ext cx="3028950" cy="151447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1" descr="C:\Users\ASPIRE V5\Desktop\88x3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41075" y="6484937"/>
            <a:ext cx="1050925"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Prodidactica_logo"/>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54576" y="364192"/>
            <a:ext cx="2321215" cy="88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nepc-logo"/>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258300" y="310049"/>
            <a:ext cx="1939005" cy="975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1"/>
          <p:cNvSpPr txBox="1">
            <a:spLocks/>
          </p:cNvSpPr>
          <p:nvPr/>
        </p:nvSpPr>
        <p:spPr>
          <a:xfrm>
            <a:off x="750741" y="1064510"/>
            <a:ext cx="10592939" cy="67810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o-RO" sz="2000" b="1" dirty="0" smtClean="0">
                <a:solidFill>
                  <a:schemeClr val="accent6">
                    <a:lumMod val="50000"/>
                  </a:schemeClr>
                </a:solidFill>
              </a:rPr>
              <a:t>C</a:t>
            </a:r>
            <a:r>
              <a:rPr lang="en-US" sz="2000" b="1" dirty="0" err="1" smtClean="0">
                <a:solidFill>
                  <a:schemeClr val="accent6">
                    <a:lumMod val="50000"/>
                  </a:schemeClr>
                </a:solidFill>
              </a:rPr>
              <a:t>lubul</a:t>
            </a:r>
            <a:r>
              <a:rPr lang="en-US" sz="2000" b="1" dirty="0" smtClean="0">
                <a:solidFill>
                  <a:schemeClr val="accent6">
                    <a:lumMod val="50000"/>
                  </a:schemeClr>
                </a:solidFill>
              </a:rPr>
              <a:t> de </a:t>
            </a:r>
            <a:r>
              <a:rPr lang="en-US" sz="2000" b="1" dirty="0" err="1" smtClean="0">
                <a:solidFill>
                  <a:schemeClr val="accent6">
                    <a:lumMod val="50000"/>
                  </a:schemeClr>
                </a:solidFill>
              </a:rPr>
              <a:t>dezbateri</a:t>
            </a:r>
            <a:r>
              <a:rPr lang="en-US" sz="2000" b="1" dirty="0" smtClean="0">
                <a:solidFill>
                  <a:schemeClr val="accent6">
                    <a:lumMod val="50000"/>
                  </a:schemeClr>
                </a:solidFill>
              </a:rPr>
              <a:t> PAIDEIA </a:t>
            </a:r>
            <a:r>
              <a:rPr lang="en-US" sz="2000" b="1" i="1" dirty="0" err="1" smtClean="0">
                <a:solidFill>
                  <a:schemeClr val="accent6">
                    <a:lumMod val="50000"/>
                  </a:schemeClr>
                </a:solidFill>
              </a:rPr>
              <a:t>altfel</a:t>
            </a:r>
            <a:r>
              <a:rPr lang="en-US" sz="2000" b="1" dirty="0" smtClean="0">
                <a:solidFill>
                  <a:schemeClr val="accent6">
                    <a:lumMod val="50000"/>
                  </a:schemeClr>
                </a:solidFill>
              </a:rPr>
              <a:t> </a:t>
            </a:r>
            <a:r>
              <a:rPr lang="en-US" sz="2000" b="1" dirty="0" err="1" smtClean="0">
                <a:solidFill>
                  <a:schemeClr val="accent6">
                    <a:lumMod val="50000"/>
                  </a:schemeClr>
                </a:solidFill>
              </a:rPr>
              <a:t>pentru</a:t>
            </a:r>
            <a:r>
              <a:rPr lang="en-US" sz="2000" b="1" dirty="0" smtClean="0">
                <a:solidFill>
                  <a:schemeClr val="accent6">
                    <a:lumMod val="50000"/>
                  </a:schemeClr>
                </a:solidFill>
              </a:rPr>
              <a:t> </a:t>
            </a:r>
            <a:r>
              <a:rPr lang="en-US" sz="2000" b="1" dirty="0" err="1" smtClean="0">
                <a:solidFill>
                  <a:schemeClr val="accent6">
                    <a:lumMod val="50000"/>
                  </a:schemeClr>
                </a:solidFill>
              </a:rPr>
              <a:t>cadrele</a:t>
            </a:r>
            <a:r>
              <a:rPr lang="en-US" sz="2000" b="1" dirty="0" smtClean="0">
                <a:solidFill>
                  <a:schemeClr val="accent6">
                    <a:lumMod val="50000"/>
                  </a:schemeClr>
                </a:solidFill>
              </a:rPr>
              <a:t> </a:t>
            </a:r>
            <a:r>
              <a:rPr lang="en-US" sz="2000" b="1" dirty="0" err="1" smtClean="0">
                <a:solidFill>
                  <a:schemeClr val="accent6">
                    <a:lumMod val="50000"/>
                  </a:schemeClr>
                </a:solidFill>
              </a:rPr>
              <a:t>didactice</a:t>
            </a:r>
            <a:r>
              <a:rPr lang="en-US" sz="2000" b="1" dirty="0" smtClean="0">
                <a:solidFill>
                  <a:schemeClr val="accent6">
                    <a:lumMod val="50000"/>
                  </a:schemeClr>
                </a:solidFill>
              </a:rPr>
              <a:t> – </a:t>
            </a:r>
            <a:r>
              <a:rPr lang="en-US" sz="2000" b="1" dirty="0" err="1" smtClean="0">
                <a:solidFill>
                  <a:schemeClr val="accent6">
                    <a:lumMod val="50000"/>
                  </a:schemeClr>
                </a:solidFill>
              </a:rPr>
              <a:t>noi</a:t>
            </a:r>
            <a:r>
              <a:rPr lang="en-US" sz="2000" b="1" dirty="0" smtClean="0">
                <a:solidFill>
                  <a:schemeClr val="accent6">
                    <a:lumMod val="50000"/>
                  </a:schemeClr>
                </a:solidFill>
              </a:rPr>
              <a:t> </a:t>
            </a:r>
            <a:r>
              <a:rPr lang="en-US" sz="2000" b="1" dirty="0" err="1" smtClean="0">
                <a:solidFill>
                  <a:schemeClr val="accent6">
                    <a:lumMod val="50000"/>
                  </a:schemeClr>
                </a:solidFill>
              </a:rPr>
              <a:t>provoc</a:t>
            </a:r>
            <a:r>
              <a:rPr lang="ro-RO" sz="2000" b="1" dirty="0" smtClean="0">
                <a:solidFill>
                  <a:schemeClr val="accent6">
                    <a:lumMod val="50000"/>
                  </a:schemeClr>
                </a:solidFill>
              </a:rPr>
              <a:t>ări în mediul de învățare online</a:t>
            </a:r>
            <a:endParaRPr lang="ro-RO" sz="2000" b="1" dirty="0">
              <a:solidFill>
                <a:schemeClr val="accent6">
                  <a:lumMod val="50000"/>
                </a:schemeClr>
              </a:solidFill>
            </a:endParaRPr>
          </a:p>
        </p:txBody>
      </p:sp>
    </p:spTree>
    <p:extLst>
      <p:ext uri="{BB962C8B-B14F-4D97-AF65-F5344CB8AC3E}">
        <p14:creationId xmlns:p14="http://schemas.microsoft.com/office/powerpoint/2010/main" val="32935289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10 Research-Based Ways to Avoid Giver Burnout - Give and Tak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30796" y="1548713"/>
            <a:ext cx="2585266" cy="258526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838200" y="365125"/>
            <a:ext cx="10515600" cy="532799"/>
          </a:xfrm>
        </p:spPr>
        <p:txBody>
          <a:bodyPr>
            <a:normAutofit fontScale="90000"/>
          </a:bodyPr>
          <a:lstStyle/>
          <a:p>
            <a:pPr algn="ctr"/>
            <a:r>
              <a:rPr lang="ro-RO" b="1" dirty="0" smtClean="0"/>
              <a:t>Factori interni:</a:t>
            </a:r>
            <a:endParaRPr lang="ro-RO" dirty="0"/>
          </a:p>
        </p:txBody>
      </p:sp>
      <p:sp>
        <p:nvSpPr>
          <p:cNvPr id="3" name="Content Placeholder 2"/>
          <p:cNvSpPr>
            <a:spLocks noGrp="1"/>
          </p:cNvSpPr>
          <p:nvPr>
            <p:ph idx="1"/>
          </p:nvPr>
        </p:nvSpPr>
        <p:spPr>
          <a:xfrm>
            <a:off x="296562" y="1318054"/>
            <a:ext cx="11261124" cy="5156887"/>
          </a:xfrm>
        </p:spPr>
        <p:txBody>
          <a:bodyPr>
            <a:normAutofit fontScale="92500" lnSpcReduction="20000"/>
          </a:bodyPr>
          <a:lstStyle/>
          <a:p>
            <a:pPr lvl="0"/>
            <a:r>
              <a:rPr lang="ro-RO" dirty="0"/>
              <a:t>Dorința obsesivă de perfecțiune, dorința exagerată de performanță (anxietate de performanță</a:t>
            </a:r>
            <a:r>
              <a:rPr lang="ro-RO" dirty="0" smtClean="0"/>
              <a:t>)</a:t>
            </a:r>
          </a:p>
          <a:p>
            <a:pPr lvl="0"/>
            <a:endParaRPr lang="ro-RO" dirty="0"/>
          </a:p>
          <a:p>
            <a:pPr lvl="0"/>
            <a:r>
              <a:rPr lang="ro-RO" dirty="0"/>
              <a:t>Rezistență scăzută la </a:t>
            </a:r>
            <a:r>
              <a:rPr lang="ro-RO" dirty="0" smtClean="0"/>
              <a:t>stres</a:t>
            </a:r>
          </a:p>
          <a:p>
            <a:pPr lvl="0"/>
            <a:endParaRPr lang="ro-RO" dirty="0"/>
          </a:p>
          <a:p>
            <a:pPr lvl="0"/>
            <a:r>
              <a:rPr lang="ro-RO" dirty="0"/>
              <a:t>Toleranță scăzută la </a:t>
            </a:r>
            <a:r>
              <a:rPr lang="ro-RO" dirty="0" smtClean="0"/>
              <a:t>frustrare</a:t>
            </a:r>
          </a:p>
          <a:p>
            <a:pPr lvl="0"/>
            <a:endParaRPr lang="ro-RO" dirty="0"/>
          </a:p>
          <a:p>
            <a:pPr lvl="0"/>
            <a:r>
              <a:rPr lang="ro-RO" dirty="0"/>
              <a:t>Incapacitate sau capacitate redusă pentru relaxare și odihnă/ timp insuficient </a:t>
            </a:r>
            <a:r>
              <a:rPr lang="ro-RO" dirty="0" smtClean="0"/>
              <a:t>alocat</a:t>
            </a:r>
          </a:p>
          <a:p>
            <a:pPr lvl="0"/>
            <a:endParaRPr lang="ro-RO" dirty="0"/>
          </a:p>
          <a:p>
            <a:pPr lvl="0"/>
            <a:r>
              <a:rPr lang="ro-RO" dirty="0"/>
              <a:t>Lipsa încrederii în sine, stima de sine scăzută, incapacitatea de </a:t>
            </a:r>
            <a:r>
              <a:rPr lang="ro-RO" dirty="0" smtClean="0"/>
              <a:t>refuza</a:t>
            </a:r>
          </a:p>
          <a:p>
            <a:pPr lvl="0"/>
            <a:endParaRPr lang="ro-RO" dirty="0"/>
          </a:p>
          <a:p>
            <a:pPr lvl="0"/>
            <a:r>
              <a:rPr lang="ro-RO" dirty="0"/>
              <a:t>Dorința de a se afirma și de a fi </a:t>
            </a:r>
            <a:r>
              <a:rPr lang="ro-RO" dirty="0" smtClean="0"/>
              <a:t>remarcați</a:t>
            </a:r>
            <a:endParaRPr lang="ro-RO" dirty="0"/>
          </a:p>
          <a:p>
            <a:endParaRPr lang="ro-RO" dirty="0"/>
          </a:p>
        </p:txBody>
      </p:sp>
    </p:spTree>
    <p:extLst>
      <p:ext uri="{BB962C8B-B14F-4D97-AF65-F5344CB8AC3E}">
        <p14:creationId xmlns:p14="http://schemas.microsoft.com/office/powerpoint/2010/main" val="11442467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57513"/>
          </a:xfrm>
        </p:spPr>
        <p:txBody>
          <a:bodyPr>
            <a:normAutofit fontScale="90000"/>
          </a:bodyPr>
          <a:lstStyle/>
          <a:p>
            <a:r>
              <a:rPr lang="ro-RO" b="1" dirty="0" smtClean="0"/>
              <a:t/>
            </a:r>
            <a:br>
              <a:rPr lang="ro-RO" b="1" dirty="0" smtClean="0"/>
            </a:br>
            <a:r>
              <a:rPr lang="ro-RO" b="1" dirty="0" smtClean="0"/>
              <a:t>Simptomele (și consecințele) epuizării profesionale: </a:t>
            </a:r>
            <a:r>
              <a:rPr lang="ro-RO" dirty="0" smtClean="0"/>
              <a:t/>
            </a:r>
            <a:br>
              <a:rPr lang="ro-RO" dirty="0" smtClean="0"/>
            </a:br>
            <a:endParaRPr lang="ro-RO" dirty="0"/>
          </a:p>
        </p:txBody>
      </p:sp>
      <p:sp>
        <p:nvSpPr>
          <p:cNvPr id="3" name="Content Placeholder 2"/>
          <p:cNvSpPr>
            <a:spLocks noGrp="1"/>
          </p:cNvSpPr>
          <p:nvPr>
            <p:ph idx="1"/>
          </p:nvPr>
        </p:nvSpPr>
        <p:spPr>
          <a:xfrm>
            <a:off x="436605" y="1301578"/>
            <a:ext cx="11096368" cy="5338119"/>
          </a:xfrm>
        </p:spPr>
        <p:txBody>
          <a:bodyPr>
            <a:normAutofit fontScale="70000" lnSpcReduction="20000"/>
          </a:bodyPr>
          <a:lstStyle/>
          <a:p>
            <a:pPr lvl="0"/>
            <a:r>
              <a:rPr lang="ro-RO" b="1" dirty="0" smtClean="0"/>
              <a:t>Epuizarea</a:t>
            </a:r>
            <a:r>
              <a:rPr lang="ro-RO" b="1" dirty="0"/>
              <a:t>, oboseală permanentă</a:t>
            </a:r>
            <a:r>
              <a:rPr lang="ro-RO" dirty="0"/>
              <a:t> (sentimentul de epuizare fizică, mentală, emoțională constantă, lipsa de energie indiferent de cât de mult dormi sau te odihnești</a:t>
            </a:r>
            <a:r>
              <a:rPr lang="ro-RO" dirty="0" smtClean="0"/>
              <a:t>);</a:t>
            </a:r>
          </a:p>
          <a:p>
            <a:pPr marL="0" lvl="0" indent="0">
              <a:buNone/>
            </a:pPr>
            <a:endParaRPr lang="ro-RO" dirty="0"/>
          </a:p>
          <a:p>
            <a:pPr lvl="0"/>
            <a:r>
              <a:rPr lang="ro-RO" b="1" dirty="0"/>
              <a:t>Lipsa de motivație și de energie</a:t>
            </a:r>
            <a:r>
              <a:rPr lang="ro-RO" dirty="0"/>
              <a:t> (dispare entuziasmul față de lucrurile care alteori îți făceau plăcere, dispare motivația la locul de muncă, îți este din ce în ce mai greu să te dai jos din pat dimineața și să mergi la serviciu</a:t>
            </a:r>
            <a:r>
              <a:rPr lang="ro-RO" dirty="0" smtClean="0"/>
              <a:t>);</a:t>
            </a:r>
          </a:p>
          <a:p>
            <a:pPr marL="0" lvl="0" indent="0">
              <a:buNone/>
            </a:pPr>
            <a:endParaRPr lang="ro-RO" dirty="0"/>
          </a:p>
          <a:p>
            <a:pPr lvl="0"/>
            <a:r>
              <a:rPr lang="ro-RO" b="1" dirty="0"/>
              <a:t>Frustrare, cinism și emoții negative</a:t>
            </a:r>
            <a:r>
              <a:rPr lang="ro-RO" dirty="0"/>
              <a:t> (te simți inutil la locul de muncă sau simți că ceea ce faci nu are o contribuție reală</a:t>
            </a:r>
            <a:r>
              <a:rPr lang="ro-RO" dirty="0" smtClean="0"/>
              <a:t>);</a:t>
            </a:r>
          </a:p>
          <a:p>
            <a:pPr marL="0" lvl="0" indent="0">
              <a:buNone/>
            </a:pPr>
            <a:endParaRPr lang="ro-RO" dirty="0"/>
          </a:p>
          <a:p>
            <a:pPr lvl="0"/>
            <a:r>
              <a:rPr lang="ro-RO" b="1" dirty="0"/>
              <a:t>Probleme cognitive</a:t>
            </a:r>
            <a:r>
              <a:rPr lang="ro-RO" dirty="0"/>
              <a:t> (scade capacitatea de concentrare și memorare</a:t>
            </a:r>
            <a:r>
              <a:rPr lang="ro-RO" dirty="0" smtClean="0"/>
              <a:t>);</a:t>
            </a:r>
          </a:p>
          <a:p>
            <a:pPr marL="0" lvl="0" indent="0">
              <a:buNone/>
            </a:pPr>
            <a:endParaRPr lang="ro-RO" dirty="0"/>
          </a:p>
          <a:p>
            <a:pPr lvl="0"/>
            <a:r>
              <a:rPr lang="ro-RO" b="1" dirty="0"/>
              <a:t>Scăderea productivității la serviciu</a:t>
            </a:r>
            <a:r>
              <a:rPr lang="ro-RO" dirty="0"/>
              <a:t> (productivitatea scade și ești mai predispus să faci greșeli sau să îți scape lucruri din vedere</a:t>
            </a:r>
            <a:r>
              <a:rPr lang="ro-RO" dirty="0" smtClean="0"/>
              <a:t>);</a:t>
            </a:r>
          </a:p>
          <a:p>
            <a:pPr marL="0" lvl="0" indent="0">
              <a:buNone/>
            </a:pPr>
            <a:endParaRPr lang="ro-RO" dirty="0"/>
          </a:p>
          <a:p>
            <a:pPr lvl="0"/>
            <a:r>
              <a:rPr lang="ro-RO" b="1" dirty="0"/>
              <a:t>Probleme interpersonale acasă și la serviciu</a:t>
            </a:r>
            <a:r>
              <a:rPr lang="ro-RO" dirty="0"/>
              <a:t> (începi să te închizi în tine și comunicarea devine tot mai dificilă);</a:t>
            </a:r>
          </a:p>
          <a:p>
            <a:endParaRPr lang="ro-RO" dirty="0"/>
          </a:p>
        </p:txBody>
      </p:sp>
    </p:spTree>
    <p:extLst>
      <p:ext uri="{BB962C8B-B14F-4D97-AF65-F5344CB8AC3E}">
        <p14:creationId xmlns:p14="http://schemas.microsoft.com/office/powerpoint/2010/main" val="8466531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5292" y="0"/>
            <a:ext cx="10515600" cy="672843"/>
          </a:xfrm>
        </p:spPr>
        <p:txBody>
          <a:bodyPr>
            <a:normAutofit fontScale="90000"/>
          </a:bodyPr>
          <a:lstStyle/>
          <a:p>
            <a:r>
              <a:rPr lang="ro-RO" b="1" dirty="0" smtClean="0"/>
              <a:t>Simptomele (și consecințele) epuizării profesionale:</a:t>
            </a:r>
            <a:endParaRPr lang="ro-RO" dirty="0"/>
          </a:p>
        </p:txBody>
      </p:sp>
      <p:sp>
        <p:nvSpPr>
          <p:cNvPr id="3" name="Content Placeholder 2"/>
          <p:cNvSpPr>
            <a:spLocks noGrp="1"/>
          </p:cNvSpPr>
          <p:nvPr>
            <p:ph idx="1"/>
          </p:nvPr>
        </p:nvSpPr>
        <p:spPr>
          <a:xfrm>
            <a:off x="247135" y="914400"/>
            <a:ext cx="11368216" cy="5717059"/>
          </a:xfrm>
        </p:spPr>
        <p:txBody>
          <a:bodyPr>
            <a:normAutofit fontScale="77500" lnSpcReduction="20000"/>
          </a:bodyPr>
          <a:lstStyle/>
          <a:p>
            <a:pPr lvl="0"/>
            <a:r>
              <a:rPr lang="ro-RO" b="1" dirty="0"/>
              <a:t>Lipsa grijii față de propria persoană</a:t>
            </a:r>
            <a:r>
              <a:rPr lang="ro-RO" dirty="0"/>
              <a:t> (cauți alinarea în obiceiuri nesănătoase: consumul de alcool și/sau droguri - bei mai mult, fumezi, ești sedentar, mănânci mai mult </a:t>
            </a:r>
            <a:r>
              <a:rPr lang="ro-RO" dirty="0" err="1"/>
              <a:t>junk</a:t>
            </a:r>
            <a:r>
              <a:rPr lang="ro-RO" dirty="0"/>
              <a:t> </a:t>
            </a:r>
            <a:r>
              <a:rPr lang="ro-RO" dirty="0" err="1"/>
              <a:t>food</a:t>
            </a:r>
            <a:r>
              <a:rPr lang="ro-RO" dirty="0"/>
              <a:t> sau mănânci foarte rar, dormi mai puțin sau, din contră, dormi prea mult</a:t>
            </a:r>
            <a:r>
              <a:rPr lang="ro-RO" dirty="0" smtClean="0"/>
              <a:t>);</a:t>
            </a:r>
          </a:p>
          <a:p>
            <a:pPr lvl="0"/>
            <a:endParaRPr lang="ro-RO" dirty="0"/>
          </a:p>
          <a:p>
            <a:pPr lvl="0"/>
            <a:r>
              <a:rPr lang="ro-RO" b="1" dirty="0"/>
              <a:t>Imposibilitatea de a te detașa de job</a:t>
            </a:r>
            <a:r>
              <a:rPr lang="ro-RO" dirty="0"/>
              <a:t> (chiar și în timpul tău liber, îți verifici e-mailul, iar mintea ta este constant preocupată să găsească soluții la problemele de la serviciu</a:t>
            </a:r>
            <a:r>
              <a:rPr lang="ro-RO" dirty="0" smtClean="0"/>
              <a:t>);</a:t>
            </a:r>
          </a:p>
          <a:p>
            <a:pPr lvl="0"/>
            <a:endParaRPr lang="ro-RO" dirty="0"/>
          </a:p>
          <a:p>
            <a:pPr lvl="0"/>
            <a:r>
              <a:rPr lang="ro-RO" b="1" dirty="0"/>
              <a:t>Nemulțumire, sensibilitate</a:t>
            </a:r>
            <a:r>
              <a:rPr lang="ro-RO" dirty="0"/>
              <a:t> (te simți nefericit în legătură cu viaţa ta personală, cu cea profesională, ți se pare că totul merge pe dos, nu știi cum să îmbunătățești lucrurile și nici nu ai energie să o faci</a:t>
            </a:r>
            <a:r>
              <a:rPr lang="ro-RO" dirty="0" smtClean="0"/>
              <a:t>);</a:t>
            </a:r>
          </a:p>
          <a:p>
            <a:pPr lvl="0"/>
            <a:endParaRPr lang="ro-RO" dirty="0"/>
          </a:p>
          <a:p>
            <a:pPr lvl="0"/>
            <a:r>
              <a:rPr lang="ro-RO" b="1" dirty="0"/>
              <a:t>Probleme de sănătate</a:t>
            </a:r>
            <a:r>
              <a:rPr lang="ro-RO" dirty="0"/>
              <a:t> (pe fondul epuizării emoționale crește riscul apariției tulburărilor ale somnului, depresiei, dar și a problemelor la aparatul digestiv, probleme cardiace, metabolice</a:t>
            </a:r>
            <a:r>
              <a:rPr lang="ro-RO" dirty="0" smtClean="0"/>
              <a:t>);</a:t>
            </a:r>
          </a:p>
          <a:p>
            <a:pPr lvl="0"/>
            <a:endParaRPr lang="ro-RO" dirty="0"/>
          </a:p>
          <a:p>
            <a:pPr lvl="0"/>
            <a:r>
              <a:rPr lang="ro-RO" b="1" dirty="0"/>
              <a:t>Retragere în sine</a:t>
            </a:r>
            <a:r>
              <a:rPr lang="ro-RO" dirty="0"/>
              <a:t>, </a:t>
            </a:r>
            <a:r>
              <a:rPr lang="ro-RO" dirty="0" smtClean="0"/>
              <a:t>s</a:t>
            </a:r>
            <a:r>
              <a:rPr lang="ro-RO" b="1" dirty="0" smtClean="0"/>
              <a:t>timă </a:t>
            </a:r>
            <a:r>
              <a:rPr lang="ro-RO" b="1" dirty="0"/>
              <a:t>de sine scăzută, neîncredere în </a:t>
            </a:r>
            <a:r>
              <a:rPr lang="ro-RO" b="1" dirty="0" smtClean="0"/>
              <a:t>sine </a:t>
            </a:r>
            <a:r>
              <a:rPr lang="ro-RO" dirty="0" smtClean="0"/>
              <a:t>(uneori, furie</a:t>
            </a:r>
            <a:r>
              <a:rPr lang="ro-RO" dirty="0"/>
              <a:t>, </a:t>
            </a:r>
            <a:r>
              <a:rPr lang="ro-RO" dirty="0" smtClean="0"/>
              <a:t>izolare socială);</a:t>
            </a:r>
            <a:endParaRPr lang="ro-RO" b="1" dirty="0"/>
          </a:p>
          <a:p>
            <a:pPr lvl="0"/>
            <a:endParaRPr lang="ro-RO" dirty="0"/>
          </a:p>
          <a:p>
            <a:pPr lvl="0"/>
            <a:r>
              <a:rPr lang="ro-RO" b="1" dirty="0" smtClean="0"/>
              <a:t>Pierderea sensului. </a:t>
            </a:r>
            <a:endParaRPr lang="ro-RO" dirty="0"/>
          </a:p>
        </p:txBody>
      </p:sp>
    </p:spTree>
    <p:extLst>
      <p:ext uri="{BB962C8B-B14F-4D97-AF65-F5344CB8AC3E}">
        <p14:creationId xmlns:p14="http://schemas.microsoft.com/office/powerpoint/2010/main" val="8330537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49274"/>
          </a:xfrm>
        </p:spPr>
        <p:txBody>
          <a:bodyPr>
            <a:normAutofit fontScale="90000"/>
          </a:bodyPr>
          <a:lstStyle/>
          <a:p>
            <a:pPr algn="ctr"/>
            <a:r>
              <a:rPr lang="ro-RO" sz="3200" b="1" dirty="0" smtClean="0"/>
              <a:t/>
            </a:r>
            <a:br>
              <a:rPr lang="ro-RO" sz="3200" b="1" dirty="0" smtClean="0"/>
            </a:br>
            <a:r>
              <a:rPr lang="ro-RO" sz="3200" b="1" dirty="0" err="1" smtClean="0"/>
              <a:t>Consecinţele</a:t>
            </a:r>
            <a:r>
              <a:rPr lang="ro-RO" sz="3200" b="1" dirty="0" smtClean="0"/>
              <a:t> sindromului </a:t>
            </a:r>
            <a:r>
              <a:rPr lang="ro-RO" sz="3200" b="1" dirty="0" err="1" smtClean="0"/>
              <a:t>burnout</a:t>
            </a:r>
            <a:r>
              <a:rPr lang="ro-RO" sz="3200" b="1" dirty="0" smtClean="0"/>
              <a:t> în plan </a:t>
            </a:r>
            <a:r>
              <a:rPr lang="ro-RO" sz="3200" b="1" dirty="0" err="1" smtClean="0"/>
              <a:t>organizaţional</a:t>
            </a:r>
            <a:r>
              <a:rPr lang="ro-RO" sz="3200" b="1" dirty="0" smtClean="0"/>
              <a:t>:</a:t>
            </a:r>
            <a:br>
              <a:rPr lang="ro-RO" sz="3200" b="1" dirty="0" smtClean="0"/>
            </a:br>
            <a:endParaRPr lang="ro-RO" sz="3200" b="1" dirty="0"/>
          </a:p>
        </p:txBody>
      </p:sp>
      <p:sp>
        <p:nvSpPr>
          <p:cNvPr id="3" name="Content Placeholder 2"/>
          <p:cNvSpPr>
            <a:spLocks noGrp="1"/>
          </p:cNvSpPr>
          <p:nvPr>
            <p:ph idx="1"/>
          </p:nvPr>
        </p:nvSpPr>
        <p:spPr>
          <a:xfrm>
            <a:off x="477795" y="1581664"/>
            <a:ext cx="11211697" cy="5107460"/>
          </a:xfrm>
        </p:spPr>
        <p:txBody>
          <a:bodyPr>
            <a:normAutofit fontScale="92500" lnSpcReduction="20000"/>
          </a:bodyPr>
          <a:lstStyle/>
          <a:p>
            <a:pPr lvl="0"/>
            <a:r>
              <a:rPr lang="ro-RO" dirty="0" err="1" smtClean="0"/>
              <a:t>insatisfacţia</a:t>
            </a:r>
            <a:r>
              <a:rPr lang="ro-RO" dirty="0" smtClean="0"/>
              <a:t> </a:t>
            </a:r>
            <a:r>
              <a:rPr lang="ro-RO" dirty="0"/>
              <a:t>profesională, persoana </a:t>
            </a:r>
            <a:r>
              <a:rPr lang="ro-RO" dirty="0" err="1"/>
              <a:t>renunţând</a:t>
            </a:r>
            <a:r>
              <a:rPr lang="ro-RO" dirty="0"/>
              <a:t> la inițiativă sau neimplicându-se, atât în munca în sine, cât şi în raport cu </a:t>
            </a:r>
            <a:r>
              <a:rPr lang="ro-RO" dirty="0" err="1" smtClean="0"/>
              <a:t>organizaţia</a:t>
            </a:r>
            <a:endParaRPr lang="ro-RO" dirty="0" smtClean="0"/>
          </a:p>
          <a:p>
            <a:pPr lvl="0"/>
            <a:endParaRPr lang="ro-RO" dirty="0"/>
          </a:p>
          <a:p>
            <a:pPr lvl="0"/>
            <a:r>
              <a:rPr lang="ro-RO" dirty="0"/>
              <a:t>scăderea </a:t>
            </a:r>
            <a:r>
              <a:rPr lang="ro-RO" dirty="0" err="1"/>
              <a:t>iniţiativei</a:t>
            </a:r>
            <a:r>
              <a:rPr lang="ro-RO" dirty="0"/>
              <a:t> în </a:t>
            </a:r>
            <a:r>
              <a:rPr lang="ro-RO" dirty="0" smtClean="0"/>
              <a:t>muncă</a:t>
            </a:r>
          </a:p>
          <a:p>
            <a:pPr lvl="0"/>
            <a:endParaRPr lang="ro-RO" dirty="0"/>
          </a:p>
          <a:p>
            <a:pPr lvl="0"/>
            <a:r>
              <a:rPr lang="ro-RO" dirty="0" err="1"/>
              <a:t>reacţii</a:t>
            </a:r>
            <a:r>
              <a:rPr lang="ro-RO" dirty="0"/>
              <a:t> nepotrivite faţă de colegii de </a:t>
            </a:r>
            <a:r>
              <a:rPr lang="ro-RO" dirty="0" smtClean="0"/>
              <a:t>muncă</a:t>
            </a:r>
          </a:p>
          <a:p>
            <a:pPr lvl="0"/>
            <a:endParaRPr lang="ro-RO" dirty="0"/>
          </a:p>
          <a:p>
            <a:pPr lvl="0"/>
            <a:r>
              <a:rPr lang="ro-RO" dirty="0"/>
              <a:t>deteriorarea randamentului și a </a:t>
            </a:r>
            <a:r>
              <a:rPr lang="ro-RO" dirty="0" err="1" smtClean="0"/>
              <a:t>productivităţii</a:t>
            </a:r>
            <a:endParaRPr lang="ro-RO" dirty="0" smtClean="0"/>
          </a:p>
          <a:p>
            <a:pPr lvl="0"/>
            <a:endParaRPr lang="ro-RO" dirty="0"/>
          </a:p>
          <a:p>
            <a:pPr lvl="0"/>
            <a:r>
              <a:rPr lang="ro-RO" dirty="0"/>
              <a:t>creșterea numărului de concedii </a:t>
            </a:r>
            <a:r>
              <a:rPr lang="ro-RO" dirty="0" smtClean="0"/>
              <a:t>medicale</a:t>
            </a:r>
          </a:p>
          <a:p>
            <a:pPr lvl="0"/>
            <a:endParaRPr lang="ro-RO" dirty="0"/>
          </a:p>
          <a:p>
            <a:pPr lvl="0"/>
            <a:r>
              <a:rPr lang="ro-RO" dirty="0"/>
              <a:t>accentuarea lipsei de apreciere din partea </a:t>
            </a:r>
            <a:r>
              <a:rPr lang="ro-RO" dirty="0" err="1"/>
              <a:t>celorlalţi</a:t>
            </a:r>
            <a:endParaRPr lang="ro-RO" dirty="0"/>
          </a:p>
          <a:p>
            <a:endParaRPr lang="ro-RO" dirty="0"/>
          </a:p>
        </p:txBody>
      </p:sp>
    </p:spTree>
    <p:extLst>
      <p:ext uri="{BB962C8B-B14F-4D97-AF65-F5344CB8AC3E}">
        <p14:creationId xmlns:p14="http://schemas.microsoft.com/office/powerpoint/2010/main" val="35371022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465" y="51937"/>
            <a:ext cx="11361008" cy="697556"/>
          </a:xfrm>
        </p:spPr>
        <p:txBody>
          <a:bodyPr>
            <a:normAutofit fontScale="90000"/>
          </a:bodyPr>
          <a:lstStyle/>
          <a:p>
            <a:r>
              <a:rPr lang="ro-RO" sz="3600" b="1" dirty="0" smtClean="0"/>
              <a:t/>
            </a:r>
            <a:br>
              <a:rPr lang="ro-RO" sz="3600" b="1" dirty="0" smtClean="0"/>
            </a:br>
            <a:r>
              <a:rPr lang="ro-RO" sz="3100" b="1" dirty="0" smtClean="0"/>
              <a:t>Potrivit unui raport din 2018 al Gallup, sunt cinci cauze principale: </a:t>
            </a:r>
            <a:r>
              <a:rPr lang="ro-RO" dirty="0" smtClean="0"/>
              <a:t/>
            </a:r>
            <a:br>
              <a:rPr lang="ro-RO" dirty="0" smtClean="0"/>
            </a:br>
            <a:endParaRPr lang="ro-RO" dirty="0"/>
          </a:p>
        </p:txBody>
      </p:sp>
      <p:sp>
        <p:nvSpPr>
          <p:cNvPr id="3" name="Content Placeholder 2"/>
          <p:cNvSpPr>
            <a:spLocks noGrp="1"/>
          </p:cNvSpPr>
          <p:nvPr>
            <p:ph idx="1"/>
          </p:nvPr>
        </p:nvSpPr>
        <p:spPr>
          <a:xfrm>
            <a:off x="838199" y="749492"/>
            <a:ext cx="10815735" cy="5976167"/>
          </a:xfrm>
        </p:spPr>
        <p:txBody>
          <a:bodyPr>
            <a:normAutofit/>
          </a:bodyPr>
          <a:lstStyle/>
          <a:p>
            <a:pPr lvl="0"/>
            <a:endParaRPr lang="ro-RO" dirty="0"/>
          </a:p>
          <a:p>
            <a:pPr lvl="0"/>
            <a:endParaRPr lang="ro-RO" dirty="0"/>
          </a:p>
          <a:p>
            <a:pPr marL="0" lvl="0" indent="0">
              <a:buNone/>
            </a:pPr>
            <a:endParaRPr lang="ro-RO" dirty="0" smtClean="0"/>
          </a:p>
          <a:p>
            <a:pPr lvl="0"/>
            <a:endParaRPr lang="ro-RO" dirty="0"/>
          </a:p>
        </p:txBody>
      </p:sp>
      <p:sp>
        <p:nvSpPr>
          <p:cNvPr id="4" name="Oval 3"/>
          <p:cNvSpPr/>
          <p:nvPr/>
        </p:nvSpPr>
        <p:spPr>
          <a:xfrm>
            <a:off x="5297562" y="2490713"/>
            <a:ext cx="2336221" cy="22549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ro-RO" sz="3200" dirty="0">
                <a:effectLst/>
                <a:ea typeface="Calibri" panose="020F0502020204030204" pitchFamily="34" charset="0"/>
                <a:cs typeface="Times New Roman" panose="02020603050405020304" pitchFamily="18" charset="0"/>
              </a:rPr>
              <a:t>BURN</a:t>
            </a:r>
          </a:p>
          <a:p>
            <a:pPr algn="ctr">
              <a:lnSpc>
                <a:spcPct val="107000"/>
              </a:lnSpc>
              <a:spcAft>
                <a:spcPts val="800"/>
              </a:spcAft>
            </a:pPr>
            <a:r>
              <a:rPr lang="ro-RO" sz="3200" dirty="0">
                <a:effectLst/>
                <a:ea typeface="Calibri" panose="020F0502020204030204" pitchFamily="34" charset="0"/>
                <a:cs typeface="Times New Roman" panose="02020603050405020304" pitchFamily="18" charset="0"/>
              </a:rPr>
              <a:t>OUT</a:t>
            </a:r>
          </a:p>
        </p:txBody>
      </p:sp>
      <p:sp>
        <p:nvSpPr>
          <p:cNvPr id="5" name="Oval 4"/>
          <p:cNvSpPr/>
          <p:nvPr/>
        </p:nvSpPr>
        <p:spPr>
          <a:xfrm>
            <a:off x="7274841" y="945438"/>
            <a:ext cx="1767549" cy="161425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ro-RO" dirty="0" smtClean="0">
                <a:solidFill>
                  <a:srgbClr val="FF0000"/>
                </a:solidFill>
                <a:ea typeface="Calibri" panose="020F0502020204030204" pitchFamily="34" charset="0"/>
                <a:cs typeface="Times New Roman" panose="02020603050405020304" pitchFamily="18" charset="0"/>
              </a:rPr>
              <a:t>PRESIUNE DE TIMP</a:t>
            </a:r>
            <a:endParaRPr lang="ro-RO" sz="1100" dirty="0">
              <a:solidFill>
                <a:srgbClr val="FF0000"/>
              </a:solidFill>
              <a:effectLst/>
              <a:ea typeface="Calibri" panose="020F0502020204030204" pitchFamily="34" charset="0"/>
              <a:cs typeface="Times New Roman" panose="02020603050405020304" pitchFamily="18" charset="0"/>
            </a:endParaRPr>
          </a:p>
        </p:txBody>
      </p:sp>
      <p:sp>
        <p:nvSpPr>
          <p:cNvPr id="6" name="Oval 5"/>
          <p:cNvSpPr/>
          <p:nvPr/>
        </p:nvSpPr>
        <p:spPr>
          <a:xfrm>
            <a:off x="8330702" y="3299562"/>
            <a:ext cx="1771135" cy="1656104"/>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ro-RO" dirty="0" smtClean="0">
                <a:solidFill>
                  <a:srgbClr val="FF0000"/>
                </a:solidFill>
                <a:ea typeface="Calibri" panose="020F0502020204030204" pitchFamily="34" charset="0"/>
                <a:cs typeface="Times New Roman" panose="02020603050405020304" pitchFamily="18" charset="0"/>
              </a:rPr>
              <a:t>LIPSA DE SUPORT</a:t>
            </a:r>
            <a:endParaRPr lang="ro-RO" sz="1100" dirty="0">
              <a:solidFill>
                <a:srgbClr val="FF0000"/>
              </a:solidFill>
              <a:effectLst/>
              <a:ea typeface="Calibri" panose="020F0502020204030204" pitchFamily="34" charset="0"/>
              <a:cs typeface="Times New Roman" panose="02020603050405020304" pitchFamily="18" charset="0"/>
            </a:endParaRPr>
          </a:p>
        </p:txBody>
      </p:sp>
      <p:sp>
        <p:nvSpPr>
          <p:cNvPr id="7" name="Oval 6"/>
          <p:cNvSpPr/>
          <p:nvPr/>
        </p:nvSpPr>
        <p:spPr>
          <a:xfrm>
            <a:off x="5662810" y="5181801"/>
            <a:ext cx="1759321" cy="1621815"/>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ro-RO" dirty="0" smtClean="0">
                <a:solidFill>
                  <a:srgbClr val="FF0000"/>
                </a:solidFill>
                <a:ea typeface="Calibri" panose="020F0502020204030204" pitchFamily="34" charset="0"/>
                <a:cs typeface="Times New Roman" panose="02020603050405020304" pitchFamily="18" charset="0"/>
              </a:rPr>
              <a:t>LIPSA CLARITĂȚII</a:t>
            </a:r>
            <a:endParaRPr lang="ro-RO" sz="1100" dirty="0">
              <a:solidFill>
                <a:srgbClr val="FF0000"/>
              </a:solidFill>
              <a:effectLst/>
              <a:ea typeface="Calibri" panose="020F0502020204030204" pitchFamily="34" charset="0"/>
              <a:cs typeface="Times New Roman" panose="02020603050405020304" pitchFamily="18" charset="0"/>
            </a:endParaRPr>
          </a:p>
        </p:txBody>
      </p:sp>
      <p:sp>
        <p:nvSpPr>
          <p:cNvPr id="8" name="Oval 7"/>
          <p:cNvSpPr/>
          <p:nvPr/>
        </p:nvSpPr>
        <p:spPr>
          <a:xfrm>
            <a:off x="4250900" y="731198"/>
            <a:ext cx="1748463" cy="1681558"/>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ro-RO" dirty="0" smtClean="0">
                <a:solidFill>
                  <a:srgbClr val="FF0000"/>
                </a:solidFill>
                <a:ea typeface="Calibri" panose="020F0502020204030204" pitchFamily="34" charset="0"/>
                <a:cs typeface="Times New Roman" panose="02020603050405020304" pitchFamily="18" charset="0"/>
              </a:rPr>
              <a:t>SARCINI GRELE</a:t>
            </a:r>
            <a:endParaRPr lang="ro-RO" sz="1100" dirty="0">
              <a:solidFill>
                <a:srgbClr val="FF0000"/>
              </a:solidFill>
              <a:effectLst/>
              <a:ea typeface="Calibri" panose="020F0502020204030204" pitchFamily="34" charset="0"/>
              <a:cs typeface="Times New Roman" panose="02020603050405020304" pitchFamily="18" charset="0"/>
            </a:endParaRPr>
          </a:p>
        </p:txBody>
      </p:sp>
      <p:sp>
        <p:nvSpPr>
          <p:cNvPr id="9" name="Oval 8"/>
          <p:cNvSpPr/>
          <p:nvPr/>
        </p:nvSpPr>
        <p:spPr>
          <a:xfrm>
            <a:off x="2711469" y="3166180"/>
            <a:ext cx="1834977" cy="1789486"/>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ro-RO" sz="1600" dirty="0" smtClean="0">
                <a:solidFill>
                  <a:srgbClr val="FF0000"/>
                </a:solidFill>
                <a:ea typeface="Calibri" panose="020F0502020204030204" pitchFamily="34" charset="0"/>
                <a:cs typeface="Times New Roman" panose="02020603050405020304" pitchFamily="18" charset="0"/>
              </a:rPr>
              <a:t>TRATAMENT NEDREPT</a:t>
            </a:r>
            <a:endParaRPr lang="ro-RO" sz="1600" dirty="0">
              <a:solidFill>
                <a:srgbClr val="FF0000"/>
              </a:solidFill>
              <a:effectLst/>
              <a:ea typeface="Calibri" panose="020F0502020204030204" pitchFamily="34" charset="0"/>
              <a:cs typeface="Times New Roman" panose="02020603050405020304" pitchFamily="18" charset="0"/>
            </a:endParaRPr>
          </a:p>
        </p:txBody>
      </p:sp>
      <p:sp>
        <p:nvSpPr>
          <p:cNvPr id="10" name="Right Arrow 9"/>
          <p:cNvSpPr/>
          <p:nvPr/>
        </p:nvSpPr>
        <p:spPr>
          <a:xfrm>
            <a:off x="4600643" y="3937518"/>
            <a:ext cx="627380" cy="3265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1" name="Right Arrow 10"/>
          <p:cNvSpPr/>
          <p:nvPr/>
        </p:nvSpPr>
        <p:spPr>
          <a:xfrm rot="10800000">
            <a:off x="7633781" y="3919889"/>
            <a:ext cx="627381" cy="3810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2" name="Down Arrow 11"/>
          <p:cNvSpPr/>
          <p:nvPr/>
        </p:nvSpPr>
        <p:spPr>
          <a:xfrm>
            <a:off x="5477071" y="2350754"/>
            <a:ext cx="270890" cy="4204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3" name="Down Arrow 12"/>
          <p:cNvSpPr/>
          <p:nvPr/>
        </p:nvSpPr>
        <p:spPr>
          <a:xfrm>
            <a:off x="7225535" y="2294768"/>
            <a:ext cx="277614" cy="4761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5" name="Down Arrow 14"/>
          <p:cNvSpPr/>
          <p:nvPr/>
        </p:nvSpPr>
        <p:spPr>
          <a:xfrm rot="10800000">
            <a:off x="6409943" y="4823647"/>
            <a:ext cx="233265" cy="301891"/>
          </a:xfrm>
          <a:prstGeom prst="downArrow">
            <a:avLst>
              <a:gd name="adj1" fmla="val 58001"/>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Tree>
    <p:extLst>
      <p:ext uri="{BB962C8B-B14F-4D97-AF65-F5344CB8AC3E}">
        <p14:creationId xmlns:p14="http://schemas.microsoft.com/office/powerpoint/2010/main" val="42627993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2341" y="150942"/>
            <a:ext cx="10515600" cy="483372"/>
          </a:xfrm>
        </p:spPr>
        <p:txBody>
          <a:bodyPr>
            <a:noAutofit/>
          </a:bodyPr>
          <a:lstStyle/>
          <a:p>
            <a:pPr algn="ctr"/>
            <a:r>
              <a:rPr lang="ro-RO" sz="3600" b="1" dirty="0" smtClean="0"/>
              <a:t>Ce putem face pentru a reduce </a:t>
            </a:r>
            <a:r>
              <a:rPr lang="ro-RO" sz="3600" b="1" dirty="0" err="1" smtClean="0"/>
              <a:t>burn</a:t>
            </a:r>
            <a:r>
              <a:rPr lang="ro-RO" sz="3600" b="1" dirty="0" smtClean="0"/>
              <a:t>-aut?</a:t>
            </a:r>
            <a:endParaRPr lang="ro-RO" sz="3600" b="1" dirty="0"/>
          </a:p>
        </p:txBody>
      </p:sp>
      <p:sp>
        <p:nvSpPr>
          <p:cNvPr id="3" name="Content Placeholder 2"/>
          <p:cNvSpPr>
            <a:spLocks noGrp="1"/>
          </p:cNvSpPr>
          <p:nvPr>
            <p:ph idx="1"/>
          </p:nvPr>
        </p:nvSpPr>
        <p:spPr>
          <a:xfrm>
            <a:off x="280085" y="955590"/>
            <a:ext cx="11442357" cy="5651156"/>
          </a:xfrm>
        </p:spPr>
        <p:txBody>
          <a:bodyPr>
            <a:normAutofit fontScale="92500" lnSpcReduction="10000"/>
          </a:bodyPr>
          <a:lstStyle/>
          <a:p>
            <a:pPr marL="0" indent="0">
              <a:buNone/>
            </a:pPr>
            <a:r>
              <a:rPr lang="ro-RO" dirty="0"/>
              <a:t>În esență trebuie acționat pe mai multe arii: </a:t>
            </a:r>
          </a:p>
          <a:p>
            <a:pPr lvl="0"/>
            <a:endParaRPr lang="ro-RO" b="1" dirty="0" smtClean="0"/>
          </a:p>
          <a:p>
            <a:pPr lvl="0"/>
            <a:r>
              <a:rPr lang="ro-RO" b="1" dirty="0" smtClean="0"/>
              <a:t>Fizică</a:t>
            </a:r>
            <a:r>
              <a:rPr lang="ro-RO" dirty="0" smtClean="0"/>
              <a:t> </a:t>
            </a:r>
            <a:r>
              <a:rPr lang="ro-RO" dirty="0"/>
              <a:t>(inclusiv managementul corespunzător al somnului – minim 7 ore pe noapte, management al odihnei eficiente, să ne relaxăm făcând activități care ne fac plăcere, să avem o alimentație echilibrată și nu în ultimul rând să facem sport, în conformitate cu posibilitățile și resursele noastre fizice</a:t>
            </a:r>
            <a:r>
              <a:rPr lang="ro-RO" dirty="0" smtClean="0"/>
              <a:t>)</a:t>
            </a:r>
          </a:p>
          <a:p>
            <a:pPr marL="0" lvl="0" indent="0">
              <a:buNone/>
            </a:pPr>
            <a:r>
              <a:rPr lang="ro-RO" dirty="0" smtClean="0"/>
              <a:t> </a:t>
            </a:r>
            <a:endParaRPr lang="ro-RO" dirty="0"/>
          </a:p>
          <a:p>
            <a:pPr lvl="0"/>
            <a:r>
              <a:rPr lang="ro-RO" b="1" dirty="0"/>
              <a:t>Mintală</a:t>
            </a:r>
            <a:r>
              <a:rPr lang="ro-RO" dirty="0"/>
              <a:t> (managementul stresului, managementul timpului, al emoțiilor, stabilirea unor scopuri </a:t>
            </a:r>
            <a:r>
              <a:rPr lang="ro-RO" dirty="0" smtClean="0"/>
              <a:t>profesionale realiste, grija de sine: trebuie </a:t>
            </a:r>
            <a:r>
              <a:rPr lang="ro-RO" dirty="0"/>
              <a:t>să ne punem </a:t>
            </a:r>
            <a:r>
              <a:rPr lang="ro-RO" dirty="0" smtClean="0"/>
              <a:t>întrebări  </a:t>
            </a:r>
            <a:r>
              <a:rPr lang="ro-RO" dirty="0"/>
              <a:t>”Ce mă ajută să-mi reîncarc bateriile? Cum pot să îmi asigur timp “pentru mine”? </a:t>
            </a:r>
            <a:r>
              <a:rPr lang="ro-RO" dirty="0" smtClean="0"/>
              <a:t>”</a:t>
            </a:r>
          </a:p>
          <a:p>
            <a:pPr lvl="0"/>
            <a:endParaRPr lang="ro-RO" dirty="0"/>
          </a:p>
          <a:p>
            <a:pPr lvl="0"/>
            <a:r>
              <a:rPr lang="ro-RO" b="1" dirty="0"/>
              <a:t>Socială</a:t>
            </a:r>
            <a:r>
              <a:rPr lang="ro-RO" dirty="0"/>
              <a:t> </a:t>
            </a:r>
            <a:r>
              <a:rPr lang="ro-RO" dirty="0" smtClean="0"/>
              <a:t>(împărtășirea </a:t>
            </a:r>
            <a:r>
              <a:rPr lang="ro-RO" dirty="0"/>
              <a:t>dificultăților profesionale cu cei apropiați, pentru a beneficia de susținerea lor; exprimarea asertivă în fața superiorilor; apelul la comunicarea eficientă și, nu în ultimul rând, putem lua în considerare posibilitatea schimbării locului de munca sau chiar a carierei)</a:t>
            </a:r>
          </a:p>
          <a:p>
            <a:endParaRPr lang="ro-RO" dirty="0"/>
          </a:p>
        </p:txBody>
      </p:sp>
    </p:spTree>
    <p:extLst>
      <p:ext uri="{BB962C8B-B14F-4D97-AF65-F5344CB8AC3E}">
        <p14:creationId xmlns:p14="http://schemas.microsoft.com/office/powerpoint/2010/main" val="30340602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6438" y="134466"/>
            <a:ext cx="10515600" cy="590464"/>
          </a:xfrm>
        </p:spPr>
        <p:txBody>
          <a:bodyPr>
            <a:normAutofit fontScale="90000"/>
          </a:bodyPr>
          <a:lstStyle/>
          <a:p>
            <a:pPr algn="ctr"/>
            <a:r>
              <a:rPr lang="ro-RO" sz="3600" dirty="0" smtClean="0"/>
              <a:t/>
            </a:r>
            <a:br>
              <a:rPr lang="ro-RO" sz="3600" dirty="0" smtClean="0"/>
            </a:br>
            <a:r>
              <a:rPr lang="ro-RO" sz="3600" dirty="0" smtClean="0"/>
              <a:t>Profilaxia „arderii profesionale”: </a:t>
            </a:r>
            <a:br>
              <a:rPr lang="ro-RO" sz="3600" dirty="0" smtClean="0"/>
            </a:br>
            <a:endParaRPr lang="ro-RO" sz="3600" dirty="0"/>
          </a:p>
        </p:txBody>
      </p:sp>
      <p:sp>
        <p:nvSpPr>
          <p:cNvPr id="3" name="Content Placeholder 2"/>
          <p:cNvSpPr>
            <a:spLocks noGrp="1"/>
          </p:cNvSpPr>
          <p:nvPr>
            <p:ph idx="1"/>
          </p:nvPr>
        </p:nvSpPr>
        <p:spPr>
          <a:xfrm>
            <a:off x="181232" y="955591"/>
            <a:ext cx="11615352" cy="5519350"/>
          </a:xfrm>
        </p:spPr>
        <p:txBody>
          <a:bodyPr>
            <a:normAutofit fontScale="92500" lnSpcReduction="20000"/>
          </a:bodyPr>
          <a:lstStyle/>
          <a:p>
            <a:r>
              <a:rPr lang="ro-RO" dirty="0" smtClean="0">
                <a:solidFill>
                  <a:srgbClr val="FF0000"/>
                </a:solidFill>
              </a:rPr>
              <a:t>Profilaxia </a:t>
            </a:r>
            <a:r>
              <a:rPr lang="ro-RO" dirty="0">
                <a:solidFill>
                  <a:srgbClr val="FF0000"/>
                </a:solidFill>
              </a:rPr>
              <a:t>acestui fenomen la nivel </a:t>
            </a:r>
            <a:r>
              <a:rPr lang="ro-RO" dirty="0" err="1">
                <a:solidFill>
                  <a:srgbClr val="FF0000"/>
                </a:solidFill>
              </a:rPr>
              <a:t>organizaţional</a:t>
            </a:r>
            <a:r>
              <a:rPr lang="ro-RO" dirty="0">
                <a:solidFill>
                  <a:srgbClr val="FF0000"/>
                </a:solidFill>
              </a:rPr>
              <a:t> presupune respectarea unui </a:t>
            </a:r>
            <a:r>
              <a:rPr lang="ro-RO" dirty="0" err="1">
                <a:solidFill>
                  <a:srgbClr val="FF0000"/>
                </a:solidFill>
              </a:rPr>
              <a:t>şir</a:t>
            </a:r>
            <a:r>
              <a:rPr lang="ro-RO" dirty="0">
                <a:solidFill>
                  <a:srgbClr val="FF0000"/>
                </a:solidFill>
              </a:rPr>
              <a:t> întreg de </a:t>
            </a:r>
            <a:r>
              <a:rPr lang="ro-RO" dirty="0" smtClean="0">
                <a:solidFill>
                  <a:srgbClr val="FF0000"/>
                </a:solidFill>
              </a:rPr>
              <a:t>reguli, dintre care: </a:t>
            </a:r>
          </a:p>
          <a:p>
            <a:endParaRPr lang="ro-RO" dirty="0"/>
          </a:p>
          <a:p>
            <a:pPr marL="514350" indent="-514350">
              <a:buAutoNum type="arabicPeriod"/>
            </a:pPr>
            <a:r>
              <a:rPr lang="ro-RO" dirty="0" smtClean="0"/>
              <a:t>În </a:t>
            </a:r>
            <a:r>
              <a:rPr lang="ro-RO" dirty="0"/>
              <a:t>timpul serviciului lucrătorul nu va fi izolat. Vom crea un climat psihologic de lucru care să-i asigure posibilitatea de a comunica cu alţii, lucru necesar pentru </a:t>
            </a:r>
            <a:r>
              <a:rPr lang="ro-RO" dirty="0" err="1"/>
              <a:t>reacţia</a:t>
            </a:r>
            <a:r>
              <a:rPr lang="ro-RO" dirty="0"/>
              <a:t> emoţională imediată, pentru discutarea problemelor (sunetul dificil, sarcină problematică etc</a:t>
            </a:r>
            <a:r>
              <a:rPr lang="ro-RO" dirty="0" smtClean="0"/>
              <a:t>.).</a:t>
            </a:r>
          </a:p>
          <a:p>
            <a:pPr marL="0" indent="0">
              <a:buNone/>
            </a:pPr>
            <a:endParaRPr lang="ro-RO" dirty="0"/>
          </a:p>
          <a:p>
            <a:pPr marL="0" indent="0">
              <a:buNone/>
            </a:pPr>
            <a:r>
              <a:rPr lang="ro-RO" dirty="0"/>
              <a:t>2. Locul de lucru al angajatului trebuie să fie maximal confortabil, izolat de persoane străine şi de gălăgie. </a:t>
            </a:r>
            <a:endParaRPr lang="ro-RO" dirty="0" smtClean="0"/>
          </a:p>
          <a:p>
            <a:pPr marL="0" indent="0">
              <a:buNone/>
            </a:pPr>
            <a:endParaRPr lang="ro-RO" dirty="0"/>
          </a:p>
          <a:p>
            <a:pPr marL="0" indent="0">
              <a:buNone/>
            </a:pPr>
            <a:r>
              <a:rPr lang="ro-RO" dirty="0"/>
              <a:t>3. Contează foarte mult atmosfera de prietenie, de </a:t>
            </a:r>
            <a:r>
              <a:rPr lang="ro-RO" dirty="0" err="1"/>
              <a:t>susţinere</a:t>
            </a:r>
            <a:r>
              <a:rPr lang="ro-RO" dirty="0"/>
              <a:t>, de acceptare în colectiv. </a:t>
            </a:r>
          </a:p>
          <a:p>
            <a:pPr marL="0" indent="0">
              <a:buNone/>
            </a:pPr>
            <a:endParaRPr lang="ro-RO" dirty="0" smtClean="0"/>
          </a:p>
          <a:p>
            <a:pPr marL="0" indent="0">
              <a:buNone/>
            </a:pPr>
            <a:r>
              <a:rPr lang="ro-RO" dirty="0" smtClean="0"/>
              <a:t>4</a:t>
            </a:r>
            <a:r>
              <a:rPr lang="ro-RO" dirty="0"/>
              <a:t>. </a:t>
            </a:r>
            <a:r>
              <a:rPr lang="ro-RO" dirty="0" smtClean="0"/>
              <a:t>Asigurarea clarității sarcinilor de lucru.</a:t>
            </a:r>
          </a:p>
        </p:txBody>
      </p:sp>
    </p:spTree>
    <p:extLst>
      <p:ext uri="{BB962C8B-B14F-4D97-AF65-F5344CB8AC3E}">
        <p14:creationId xmlns:p14="http://schemas.microsoft.com/office/powerpoint/2010/main" val="30832326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6902" y="85207"/>
            <a:ext cx="10515600" cy="623920"/>
          </a:xfrm>
        </p:spPr>
        <p:txBody>
          <a:bodyPr>
            <a:normAutofit fontScale="90000"/>
          </a:bodyPr>
          <a:lstStyle/>
          <a:p>
            <a:r>
              <a:rPr lang="ro-RO" b="1" dirty="0" smtClean="0"/>
              <a:t/>
            </a:r>
            <a:br>
              <a:rPr lang="ro-RO" b="1" dirty="0" smtClean="0"/>
            </a:br>
            <a:r>
              <a:rPr lang="ro-RO" sz="4000" dirty="0" smtClean="0"/>
              <a:t>Printre aspectele care țin de organizație se numără:</a:t>
            </a:r>
            <a:br>
              <a:rPr lang="ro-RO" sz="4000" dirty="0" smtClean="0"/>
            </a:br>
            <a:endParaRPr lang="ro-RO" sz="4000" dirty="0"/>
          </a:p>
        </p:txBody>
      </p:sp>
      <p:sp>
        <p:nvSpPr>
          <p:cNvPr id="3" name="Content Placeholder 2"/>
          <p:cNvSpPr>
            <a:spLocks noGrp="1"/>
          </p:cNvSpPr>
          <p:nvPr>
            <p:ph idx="1"/>
          </p:nvPr>
        </p:nvSpPr>
        <p:spPr>
          <a:xfrm>
            <a:off x="838200" y="793102"/>
            <a:ext cx="10515600" cy="5924939"/>
          </a:xfrm>
        </p:spPr>
        <p:txBody>
          <a:bodyPr/>
          <a:lstStyle/>
          <a:p>
            <a:pPr lvl="0"/>
            <a:endParaRPr lang="ro-RO" dirty="0" smtClean="0"/>
          </a:p>
          <a:p>
            <a:pPr lvl="0" algn="ctr"/>
            <a:r>
              <a:rPr lang="ro-RO" dirty="0" smtClean="0"/>
              <a:t>Programe </a:t>
            </a:r>
            <a:r>
              <a:rPr lang="ro-RO" dirty="0"/>
              <a:t>de asistare a </a:t>
            </a:r>
            <a:r>
              <a:rPr lang="ro-RO" dirty="0" smtClean="0"/>
              <a:t>salariaților</a:t>
            </a:r>
          </a:p>
          <a:p>
            <a:pPr lvl="0" algn="ctr"/>
            <a:endParaRPr lang="ro-RO" dirty="0"/>
          </a:p>
          <a:p>
            <a:pPr lvl="0" algn="ctr"/>
            <a:r>
              <a:rPr lang="ro-RO" dirty="0" err="1" smtClean="0"/>
              <a:t>Traininguri</a:t>
            </a:r>
            <a:r>
              <a:rPr lang="ro-RO" dirty="0" smtClean="0"/>
              <a:t> </a:t>
            </a:r>
            <a:r>
              <a:rPr lang="ro-RO" dirty="0"/>
              <a:t>de management al </a:t>
            </a:r>
            <a:r>
              <a:rPr lang="ro-RO" dirty="0" smtClean="0"/>
              <a:t>stresului</a:t>
            </a:r>
          </a:p>
          <a:p>
            <a:pPr lvl="0" algn="ctr"/>
            <a:endParaRPr lang="ro-RO" dirty="0"/>
          </a:p>
          <a:p>
            <a:pPr lvl="0" algn="ctr"/>
            <a:r>
              <a:rPr lang="ro-RO" dirty="0" smtClean="0"/>
              <a:t>Intervenții </a:t>
            </a:r>
            <a:r>
              <a:rPr lang="ro-RO" dirty="0"/>
              <a:t>punctuale în situaţii de stres</a:t>
            </a:r>
          </a:p>
          <a:p>
            <a:endParaRPr lang="ro-RO" dirty="0"/>
          </a:p>
        </p:txBody>
      </p:sp>
      <p:pic>
        <p:nvPicPr>
          <p:cNvPr id="4" name="Picture 2" descr="Autistic Burnout , Transparent Cartoon, Free Cliparts &amp; Silhouettes -  NetClipar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02630" y="4049487"/>
            <a:ext cx="3163692" cy="25068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6415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91610"/>
          </a:xfrm>
        </p:spPr>
        <p:txBody>
          <a:bodyPr>
            <a:noAutofit/>
          </a:bodyPr>
          <a:lstStyle/>
          <a:p>
            <a:pPr algn="ctr"/>
            <a:r>
              <a:rPr lang="ro-RO" sz="3600" b="1" dirty="0" smtClean="0"/>
              <a:t>Profilaxia „arderii profesionale”:</a:t>
            </a:r>
            <a:endParaRPr lang="ro-RO" sz="3600" b="1" dirty="0"/>
          </a:p>
        </p:txBody>
      </p:sp>
      <p:sp>
        <p:nvSpPr>
          <p:cNvPr id="3" name="Content Placeholder 2"/>
          <p:cNvSpPr>
            <a:spLocks noGrp="1"/>
          </p:cNvSpPr>
          <p:nvPr>
            <p:ph idx="1"/>
          </p:nvPr>
        </p:nvSpPr>
        <p:spPr>
          <a:xfrm>
            <a:off x="362465" y="1276865"/>
            <a:ext cx="11401167" cy="5255740"/>
          </a:xfrm>
        </p:spPr>
        <p:txBody>
          <a:bodyPr/>
          <a:lstStyle/>
          <a:p>
            <a:r>
              <a:rPr lang="ro-RO" dirty="0" smtClean="0">
                <a:solidFill>
                  <a:srgbClr val="FF0000"/>
                </a:solidFill>
              </a:rPr>
              <a:t>Profilaxia acestui fenomen la nivel personal presupune: </a:t>
            </a:r>
          </a:p>
          <a:p>
            <a:endParaRPr lang="ro-RO" dirty="0" smtClean="0"/>
          </a:p>
          <a:p>
            <a:pPr marL="0" indent="0">
              <a:buNone/>
            </a:pPr>
            <a:r>
              <a:rPr lang="ro-RO" dirty="0" smtClean="0"/>
              <a:t>1. Echilibrarea vieții profesionale cu viața personală/ de familie.</a:t>
            </a:r>
          </a:p>
          <a:p>
            <a:pPr marL="0" indent="0">
              <a:buNone/>
            </a:pPr>
            <a:endParaRPr lang="ro-RO" dirty="0"/>
          </a:p>
          <a:p>
            <a:pPr marL="0" indent="0">
              <a:buNone/>
            </a:pPr>
            <a:r>
              <a:rPr lang="ro-RO" dirty="0" smtClean="0"/>
              <a:t>2. Gestionarea stresului cotidian.</a:t>
            </a:r>
          </a:p>
          <a:p>
            <a:pPr marL="0" indent="0">
              <a:buNone/>
            </a:pPr>
            <a:endParaRPr lang="ro-RO" dirty="0"/>
          </a:p>
          <a:p>
            <a:pPr marL="0" indent="0">
              <a:buNone/>
            </a:pPr>
            <a:r>
              <a:rPr lang="ro-RO" dirty="0" smtClean="0"/>
              <a:t>3. Comunicarea asertivă.</a:t>
            </a:r>
          </a:p>
          <a:p>
            <a:pPr marL="0" indent="0">
              <a:buNone/>
            </a:pPr>
            <a:endParaRPr lang="ro-RO" dirty="0"/>
          </a:p>
          <a:p>
            <a:pPr marL="0" indent="0">
              <a:buNone/>
            </a:pPr>
            <a:r>
              <a:rPr lang="ro-RO" dirty="0" smtClean="0"/>
              <a:t>4. Restructurarea personalității, în caz de necesitate (perfecționism, </a:t>
            </a:r>
            <a:r>
              <a:rPr lang="ro-RO" dirty="0" err="1" smtClean="0"/>
              <a:t>workoholism</a:t>
            </a:r>
            <a:r>
              <a:rPr lang="ro-RO" dirty="0" smtClean="0"/>
              <a:t>, </a:t>
            </a:r>
            <a:r>
              <a:rPr lang="ro-RO" dirty="0" err="1" smtClean="0"/>
              <a:t>supraresponsabilizarea</a:t>
            </a:r>
            <a:r>
              <a:rPr lang="ro-RO" dirty="0" smtClean="0"/>
              <a:t> etc.).</a:t>
            </a:r>
          </a:p>
          <a:p>
            <a:endParaRPr lang="ro-RO" dirty="0"/>
          </a:p>
        </p:txBody>
      </p:sp>
      <p:pic>
        <p:nvPicPr>
          <p:cNvPr id="4" name="Picture 2" descr="Burnout is a big deal. Here's how managers can spot it - CN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9212" y="3119472"/>
            <a:ext cx="3303372" cy="18588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74287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466897"/>
          </a:xfrm>
        </p:spPr>
        <p:txBody>
          <a:bodyPr>
            <a:normAutofit fontScale="90000"/>
          </a:bodyPr>
          <a:lstStyle/>
          <a:p>
            <a:pPr algn="ctr"/>
            <a:r>
              <a:rPr lang="ro-RO" b="1" dirty="0" smtClean="0"/>
              <a:t/>
            </a:r>
            <a:br>
              <a:rPr lang="ro-RO" b="1" dirty="0" smtClean="0"/>
            </a:br>
            <a:r>
              <a:rPr lang="ro-RO" sz="4000" b="1" dirty="0" smtClean="0"/>
              <a:t>Printre aspectele care țin de persoană:</a:t>
            </a:r>
            <a:r>
              <a:rPr lang="ro-RO" sz="4000" dirty="0" smtClean="0"/>
              <a:t/>
            </a:r>
            <a:br>
              <a:rPr lang="ro-RO" sz="4000" dirty="0" smtClean="0"/>
            </a:br>
            <a:endParaRPr lang="ro-RO" sz="4000" dirty="0"/>
          </a:p>
        </p:txBody>
      </p:sp>
      <p:sp>
        <p:nvSpPr>
          <p:cNvPr id="3" name="Content Placeholder 2"/>
          <p:cNvSpPr>
            <a:spLocks noGrp="1"/>
          </p:cNvSpPr>
          <p:nvPr>
            <p:ph idx="1"/>
          </p:nvPr>
        </p:nvSpPr>
        <p:spPr>
          <a:xfrm>
            <a:off x="551935" y="939114"/>
            <a:ext cx="11154033" cy="5766486"/>
          </a:xfrm>
        </p:spPr>
        <p:txBody>
          <a:bodyPr>
            <a:normAutofit/>
          </a:bodyPr>
          <a:lstStyle/>
          <a:p>
            <a:pPr lvl="0"/>
            <a:r>
              <a:rPr lang="ro-RO" dirty="0" smtClean="0"/>
              <a:t>Gestionarea problemei-sursă</a:t>
            </a:r>
            <a:endParaRPr lang="ro-RO" dirty="0"/>
          </a:p>
          <a:p>
            <a:pPr lvl="0"/>
            <a:r>
              <a:rPr lang="ro-RO" dirty="0" smtClean="0"/>
              <a:t>Evaluarea obiectivă a adaptării/ potrivirii jobului/ mediului etc.</a:t>
            </a:r>
            <a:endParaRPr lang="ro-RO" dirty="0"/>
          </a:p>
          <a:p>
            <a:pPr lvl="0"/>
            <a:r>
              <a:rPr lang="ro-RO" dirty="0" smtClean="0"/>
              <a:t>Setarea </a:t>
            </a:r>
            <a:r>
              <a:rPr lang="ro-RO" dirty="0"/>
              <a:t>limitelor și evitarea </a:t>
            </a:r>
            <a:r>
              <a:rPr lang="ro-RO" dirty="0" smtClean="0"/>
              <a:t>suprasolicitării</a:t>
            </a:r>
            <a:endParaRPr lang="ro-RO" dirty="0"/>
          </a:p>
          <a:p>
            <a:pPr lvl="0"/>
            <a:r>
              <a:rPr lang="ro-RO" dirty="0" smtClean="0"/>
              <a:t>Căutarea </a:t>
            </a:r>
            <a:r>
              <a:rPr lang="ro-RO" dirty="0"/>
              <a:t>și găsirea suportului </a:t>
            </a:r>
            <a:r>
              <a:rPr lang="ro-RO" dirty="0" smtClean="0"/>
              <a:t>social, relații sociale bune</a:t>
            </a:r>
            <a:endParaRPr lang="ro-RO" dirty="0"/>
          </a:p>
          <a:p>
            <a:pPr lvl="0"/>
            <a:r>
              <a:rPr lang="ro-RO" dirty="0" err="1" smtClean="0"/>
              <a:t>Prioritizarea</a:t>
            </a:r>
            <a:r>
              <a:rPr lang="ro-RO" dirty="0" smtClean="0"/>
              <a:t> (atât </a:t>
            </a:r>
            <a:r>
              <a:rPr lang="ro-RO" dirty="0"/>
              <a:t>la locul de muncă, cât și în viața de zi cu </a:t>
            </a:r>
            <a:r>
              <a:rPr lang="ro-RO" dirty="0" smtClean="0"/>
              <a:t>zi)</a:t>
            </a:r>
            <a:endParaRPr lang="ro-RO" dirty="0"/>
          </a:p>
          <a:p>
            <a:pPr lvl="0"/>
            <a:r>
              <a:rPr lang="ro-RO" dirty="0" smtClean="0"/>
              <a:t>Mod sănătos de viață (odihnă</a:t>
            </a:r>
            <a:r>
              <a:rPr lang="ro-RO" dirty="0"/>
              <a:t>, sport, alimentație </a:t>
            </a:r>
            <a:r>
              <a:rPr lang="ro-RO" dirty="0" smtClean="0"/>
              <a:t>sănătoasă)</a:t>
            </a:r>
            <a:endParaRPr lang="ro-RO" dirty="0"/>
          </a:p>
          <a:p>
            <a:pPr lvl="0"/>
            <a:r>
              <a:rPr lang="ro-RO" dirty="0" smtClean="0"/>
              <a:t>Timp </a:t>
            </a:r>
            <a:r>
              <a:rPr lang="ro-RO" dirty="0"/>
              <a:t>liber pentru activități relaxante (yoga, meditație, tehnici de </a:t>
            </a:r>
            <a:r>
              <a:rPr lang="ro-RO" dirty="0" err="1"/>
              <a:t>mindfulness</a:t>
            </a:r>
            <a:r>
              <a:rPr lang="ro-RO" dirty="0" smtClean="0"/>
              <a:t>)</a:t>
            </a:r>
            <a:endParaRPr lang="ro-RO" dirty="0"/>
          </a:p>
          <a:p>
            <a:pPr lvl="0"/>
            <a:r>
              <a:rPr lang="ro-RO" dirty="0" smtClean="0"/>
              <a:t>Deconectare </a:t>
            </a:r>
            <a:endParaRPr lang="ro-RO" dirty="0"/>
          </a:p>
          <a:p>
            <a:pPr lvl="0"/>
            <a:r>
              <a:rPr lang="ro-RO" dirty="0" smtClean="0"/>
              <a:t>Reglare emoțională</a:t>
            </a:r>
            <a:endParaRPr lang="ro-RO" dirty="0"/>
          </a:p>
          <a:p>
            <a:pPr lvl="0"/>
            <a:r>
              <a:rPr lang="ro-RO" dirty="0" smtClean="0"/>
              <a:t>Angajarea </a:t>
            </a:r>
            <a:r>
              <a:rPr lang="ro-RO" dirty="0"/>
              <a:t>într-un proces </a:t>
            </a:r>
            <a:r>
              <a:rPr lang="ro-RO" dirty="0" smtClean="0"/>
              <a:t>psihoterapeutic</a:t>
            </a:r>
          </a:p>
          <a:p>
            <a:pPr marL="0" lvl="0" indent="0">
              <a:buNone/>
            </a:pPr>
            <a:endParaRPr lang="ro-RO" dirty="0"/>
          </a:p>
          <a:p>
            <a:endParaRPr lang="ro-RO" dirty="0"/>
          </a:p>
        </p:txBody>
      </p:sp>
    </p:spTree>
    <p:extLst>
      <p:ext uri="{BB962C8B-B14F-4D97-AF65-F5344CB8AC3E}">
        <p14:creationId xmlns:p14="http://schemas.microsoft.com/office/powerpoint/2010/main" val="4795239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1552" y="565109"/>
            <a:ext cx="10515600" cy="508085"/>
          </a:xfrm>
        </p:spPr>
        <p:txBody>
          <a:bodyPr>
            <a:noAutofit/>
          </a:bodyPr>
          <a:lstStyle/>
          <a:p>
            <a:r>
              <a:rPr lang="ro-RO" sz="3600" b="1" dirty="0" smtClean="0">
                <a:effectLst/>
                <a:latin typeface="Calibri" panose="020F0502020204030204" pitchFamily="34" charset="0"/>
                <a:ea typeface="Calibri" panose="020F0502020204030204" pitchFamily="34" charset="0"/>
                <a:cs typeface="Calibri" panose="020F0502020204030204" pitchFamily="34" charset="0"/>
              </a:rPr>
              <a:t/>
            </a:r>
            <a:br>
              <a:rPr lang="ro-RO" sz="3600" b="1" dirty="0" smtClean="0">
                <a:effectLst/>
                <a:latin typeface="Calibri" panose="020F0502020204030204" pitchFamily="34" charset="0"/>
                <a:ea typeface="Calibri" panose="020F0502020204030204" pitchFamily="34" charset="0"/>
                <a:cs typeface="Calibri" panose="020F0502020204030204" pitchFamily="34" charset="0"/>
              </a:rPr>
            </a:br>
            <a:r>
              <a:rPr lang="ro-RO" sz="3600" b="1" dirty="0" smtClean="0">
                <a:effectLst/>
                <a:latin typeface="Calibri" panose="020F0502020204030204" pitchFamily="34" charset="0"/>
                <a:ea typeface="Calibri" panose="020F0502020204030204" pitchFamily="34" charset="0"/>
                <a:cs typeface="Calibri" panose="020F0502020204030204" pitchFamily="34" charset="0"/>
              </a:rPr>
              <a:t>Ce este sindromul </a:t>
            </a:r>
            <a:r>
              <a:rPr lang="ro-RO" sz="3600" b="1" dirty="0" err="1" smtClean="0">
                <a:effectLst/>
                <a:latin typeface="Calibri" panose="020F0502020204030204" pitchFamily="34" charset="0"/>
                <a:ea typeface="Calibri" panose="020F0502020204030204" pitchFamily="34" charset="0"/>
                <a:cs typeface="Calibri" panose="020F0502020204030204" pitchFamily="34" charset="0"/>
              </a:rPr>
              <a:t>burn</a:t>
            </a:r>
            <a:r>
              <a:rPr lang="ro-RO" sz="3600" b="1" dirty="0" smtClean="0">
                <a:effectLst/>
                <a:latin typeface="Calibri" panose="020F0502020204030204" pitchFamily="34" charset="0"/>
                <a:ea typeface="Calibri" panose="020F0502020204030204" pitchFamily="34" charset="0"/>
                <a:cs typeface="Calibri" panose="020F0502020204030204" pitchFamily="34" charset="0"/>
              </a:rPr>
              <a:t>-out?</a:t>
            </a:r>
            <a:r>
              <a:rPr lang="ro-RO" sz="3600" dirty="0" smtClean="0">
                <a:effectLst/>
                <a:latin typeface="Calibri" panose="020F0502020204030204" pitchFamily="34" charset="0"/>
                <a:ea typeface="Calibri" panose="020F0502020204030204" pitchFamily="34" charset="0"/>
                <a:cs typeface="Times New Roman" panose="02020603050405020304" pitchFamily="18" charset="0"/>
              </a:rPr>
              <a:t/>
            </a:r>
            <a:br>
              <a:rPr lang="ro-RO" sz="3600" dirty="0" smtClean="0">
                <a:effectLst/>
                <a:latin typeface="Calibri" panose="020F0502020204030204" pitchFamily="34" charset="0"/>
                <a:ea typeface="Calibri" panose="020F0502020204030204" pitchFamily="34" charset="0"/>
                <a:cs typeface="Times New Roman" panose="02020603050405020304" pitchFamily="18" charset="0"/>
              </a:rPr>
            </a:br>
            <a:endParaRPr lang="ro-RO" sz="3600" dirty="0"/>
          </a:p>
        </p:txBody>
      </p:sp>
      <p:sp>
        <p:nvSpPr>
          <p:cNvPr id="3" name="Content Placeholder 2"/>
          <p:cNvSpPr>
            <a:spLocks noGrp="1"/>
          </p:cNvSpPr>
          <p:nvPr>
            <p:ph idx="1"/>
          </p:nvPr>
        </p:nvSpPr>
        <p:spPr>
          <a:xfrm>
            <a:off x="354227" y="1209174"/>
            <a:ext cx="11343503" cy="5339906"/>
          </a:xfrm>
        </p:spPr>
        <p:txBody>
          <a:bodyPr>
            <a:normAutofit/>
          </a:bodyPr>
          <a:lstStyle/>
          <a:p>
            <a:pPr algn="just">
              <a:lnSpc>
                <a:spcPct val="107000"/>
              </a:lnSpc>
              <a:spcAft>
                <a:spcPts val="800"/>
              </a:spcAft>
            </a:pPr>
            <a:r>
              <a:rPr lang="ro-RO" sz="2400" dirty="0" smtClean="0">
                <a:effectLst/>
                <a:latin typeface="Calibri" panose="020F0502020204030204" pitchFamily="34" charset="0"/>
                <a:ea typeface="Calibri" panose="020F0502020204030204" pitchFamily="34" charset="0"/>
                <a:cs typeface="Calibri" panose="020F0502020204030204" pitchFamily="34" charset="0"/>
              </a:rPr>
              <a:t>Termenul “</a:t>
            </a:r>
            <a:r>
              <a:rPr lang="ro-RO" sz="2400" dirty="0" err="1" smtClean="0">
                <a:effectLst/>
                <a:latin typeface="Calibri" panose="020F0502020204030204" pitchFamily="34" charset="0"/>
                <a:ea typeface="Calibri" panose="020F0502020204030204" pitchFamily="34" charset="0"/>
                <a:cs typeface="Calibri" panose="020F0502020204030204" pitchFamily="34" charset="0"/>
              </a:rPr>
              <a:t>burnout</a:t>
            </a:r>
            <a:r>
              <a:rPr lang="ro-RO" sz="2400" dirty="0" smtClean="0">
                <a:effectLst/>
                <a:latin typeface="Calibri" panose="020F0502020204030204" pitchFamily="34" charset="0"/>
                <a:ea typeface="Calibri" panose="020F0502020204030204" pitchFamily="34" charset="0"/>
                <a:cs typeface="Calibri" panose="020F0502020204030204" pitchFamily="34" charset="0"/>
              </a:rPr>
              <a:t>” a fost folosit pentru prima dată în anul 1974 de către psihologul american Herbert </a:t>
            </a:r>
            <a:r>
              <a:rPr lang="ro-RO" sz="2400" dirty="0" err="1" smtClean="0">
                <a:effectLst/>
                <a:latin typeface="Calibri" panose="020F0502020204030204" pitchFamily="34" charset="0"/>
                <a:ea typeface="Calibri" panose="020F0502020204030204" pitchFamily="34" charset="0"/>
                <a:cs typeface="Calibri" panose="020F0502020204030204" pitchFamily="34" charset="0"/>
              </a:rPr>
              <a:t>Freudenberger</a:t>
            </a:r>
            <a:r>
              <a:rPr lang="ro-RO" sz="2400" dirty="0" smtClean="0">
                <a:effectLst/>
                <a:latin typeface="Calibri" panose="020F0502020204030204" pitchFamily="34" charset="0"/>
                <a:ea typeface="Calibri" panose="020F0502020204030204" pitchFamily="34" charset="0"/>
                <a:cs typeface="Calibri" panose="020F0502020204030204" pitchFamily="34" charset="0"/>
              </a:rPr>
              <a:t>, în cartea sa </a:t>
            </a:r>
            <a:r>
              <a:rPr lang="ro-RO" sz="2400" b="1" i="1" dirty="0" err="1" smtClean="0">
                <a:effectLst/>
                <a:latin typeface="Calibri" panose="020F0502020204030204" pitchFamily="34" charset="0"/>
                <a:ea typeface="Calibri" panose="020F0502020204030204" pitchFamily="34" charset="0"/>
                <a:cs typeface="Calibri" panose="020F0502020204030204" pitchFamily="34" charset="0"/>
              </a:rPr>
              <a:t>Burnout</a:t>
            </a:r>
            <a:r>
              <a:rPr lang="ro-RO" sz="2400" b="1" i="1" dirty="0" smtClean="0">
                <a:effectLst/>
                <a:latin typeface="Calibri" panose="020F0502020204030204" pitchFamily="34" charset="0"/>
                <a:ea typeface="Calibri" panose="020F0502020204030204" pitchFamily="34" charset="0"/>
                <a:cs typeface="Calibri" panose="020F0502020204030204" pitchFamily="34" charset="0"/>
              </a:rPr>
              <a:t>: The </a:t>
            </a:r>
            <a:r>
              <a:rPr lang="ro-RO" sz="2400" b="1" i="1" dirty="0" err="1" smtClean="0">
                <a:effectLst/>
                <a:latin typeface="Calibri" panose="020F0502020204030204" pitchFamily="34" charset="0"/>
                <a:ea typeface="Calibri" panose="020F0502020204030204" pitchFamily="34" charset="0"/>
                <a:cs typeface="Calibri" panose="020F0502020204030204" pitchFamily="34" charset="0"/>
              </a:rPr>
              <a:t>High</a:t>
            </a:r>
            <a:r>
              <a:rPr lang="ro-RO" sz="2400" b="1" i="1" dirty="0" smtClean="0">
                <a:effectLst/>
                <a:latin typeface="Calibri" panose="020F0502020204030204" pitchFamily="34" charset="0"/>
                <a:ea typeface="Calibri" panose="020F0502020204030204" pitchFamily="34" charset="0"/>
                <a:cs typeface="Calibri" panose="020F0502020204030204" pitchFamily="34" charset="0"/>
              </a:rPr>
              <a:t> Cost of </a:t>
            </a:r>
            <a:r>
              <a:rPr lang="ro-RO" sz="2400" b="1" i="1" dirty="0" err="1" smtClean="0">
                <a:effectLst/>
                <a:latin typeface="Calibri" panose="020F0502020204030204" pitchFamily="34" charset="0"/>
                <a:ea typeface="Calibri" panose="020F0502020204030204" pitchFamily="34" charset="0"/>
                <a:cs typeface="Calibri" panose="020F0502020204030204" pitchFamily="34" charset="0"/>
              </a:rPr>
              <a:t>High</a:t>
            </a:r>
            <a:r>
              <a:rPr lang="ro-RO" sz="2400" b="1" i="1" dirty="0" smtClean="0">
                <a:effectLst/>
                <a:latin typeface="Calibri" panose="020F0502020204030204" pitchFamily="34" charset="0"/>
                <a:ea typeface="Calibri" panose="020F0502020204030204" pitchFamily="34" charset="0"/>
                <a:cs typeface="Calibri" panose="020F0502020204030204" pitchFamily="34" charset="0"/>
              </a:rPr>
              <a:t> </a:t>
            </a:r>
            <a:r>
              <a:rPr lang="ro-RO" sz="2400" b="1" i="1" dirty="0" err="1" smtClean="0">
                <a:effectLst/>
                <a:latin typeface="Calibri" panose="020F0502020204030204" pitchFamily="34" charset="0"/>
                <a:ea typeface="Calibri" panose="020F0502020204030204" pitchFamily="34" charset="0"/>
                <a:cs typeface="Calibri" panose="020F0502020204030204" pitchFamily="34" charset="0"/>
              </a:rPr>
              <a:t>Achievement</a:t>
            </a:r>
            <a:r>
              <a:rPr lang="ro-RO" sz="2400" b="1" dirty="0" smtClean="0">
                <a:effectLst/>
                <a:latin typeface="Calibri" panose="020F0502020204030204" pitchFamily="34" charset="0"/>
                <a:ea typeface="Calibri" panose="020F0502020204030204" pitchFamily="34" charset="0"/>
                <a:cs typeface="Calibri" panose="020F0502020204030204" pitchFamily="34" charset="0"/>
              </a:rPr>
              <a:t>.</a:t>
            </a:r>
            <a:r>
              <a:rPr lang="ro-RO" sz="2400" dirty="0" smtClean="0">
                <a:effectLst/>
                <a:latin typeface="Calibri" panose="020F0502020204030204" pitchFamily="34" charset="0"/>
                <a:ea typeface="Calibri" panose="020F0502020204030204" pitchFamily="34" charset="0"/>
                <a:cs typeface="Calibri" panose="020F0502020204030204" pitchFamily="34" charset="0"/>
              </a:rPr>
              <a:t> El a definit inițial epuizarea ca „dispariția motivației sau a stimulării, mai ales atunci când devotamentul cuiva pentru o cauză sau o relație nu reușește să producă rezultatele dorite”.</a:t>
            </a:r>
          </a:p>
          <a:p>
            <a:pPr algn="just">
              <a:lnSpc>
                <a:spcPct val="107000"/>
              </a:lnSpc>
              <a:spcAft>
                <a:spcPts val="800"/>
              </a:spcAft>
            </a:pPr>
            <a:r>
              <a:rPr lang="ro-RO" dirty="0" smtClean="0">
                <a:effectLst/>
                <a:latin typeface="Calibri" panose="020F0502020204030204" pitchFamily="34" charset="0"/>
                <a:ea typeface="Calibri" panose="020F0502020204030204" pitchFamily="34" charset="0"/>
                <a:cs typeface="Calibri" panose="020F0502020204030204" pitchFamily="34" charset="0"/>
              </a:rPr>
              <a:t>Burn-out-ul </a:t>
            </a:r>
            <a:r>
              <a:rPr lang="ro-RO" dirty="0" smtClean="0">
                <a:effectLst/>
                <a:latin typeface="Calibri" panose="020F0502020204030204" pitchFamily="34" charset="0"/>
                <a:ea typeface="Calibri" panose="020F0502020204030204" pitchFamily="34" charset="0"/>
                <a:cs typeface="Calibri" panose="020F0502020204030204" pitchFamily="34" charset="0"/>
              </a:rPr>
              <a:t>este o reacție la stresul prelungit sau cronic, la locul de muncă și se caracterizează prin trei dimensiuni principale: </a:t>
            </a:r>
            <a:endParaRPr lang="ro-RO"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ro-RO" dirty="0" smtClean="0">
                <a:effectLst/>
                <a:latin typeface="Calibri" panose="020F0502020204030204" pitchFamily="34" charset="0"/>
                <a:ea typeface="Calibri" panose="020F0502020204030204" pitchFamily="34" charset="0"/>
                <a:cs typeface="Calibri" panose="020F0502020204030204" pitchFamily="34" charset="0"/>
              </a:rPr>
              <a:t>epuizare </a:t>
            </a:r>
            <a:endParaRPr lang="ro-RO"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ro-RO" dirty="0" smtClean="0">
                <a:effectLst/>
                <a:latin typeface="Calibri" panose="020F0502020204030204" pitchFamily="34" charset="0"/>
                <a:ea typeface="Calibri" panose="020F0502020204030204" pitchFamily="34" charset="0"/>
                <a:cs typeface="Calibri" panose="020F0502020204030204" pitchFamily="34" charset="0"/>
              </a:rPr>
              <a:t>cinism/ detașare (mai puțină identificare cu locul de muncă)</a:t>
            </a:r>
            <a:endParaRPr lang="ro-RO"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ro-RO" dirty="0" smtClean="0">
                <a:effectLst/>
                <a:latin typeface="Calibri" panose="020F0502020204030204" pitchFamily="34" charset="0"/>
                <a:ea typeface="Calibri" panose="020F0502020204030204" pitchFamily="34" charset="0"/>
                <a:cs typeface="Calibri" panose="020F0502020204030204" pitchFamily="34" charset="0"/>
              </a:rPr>
              <a:t>sentimente de capacitate profesională redusă.</a:t>
            </a:r>
            <a:endParaRPr lang="ro-RO" sz="24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ro-RO" dirty="0"/>
          </a:p>
        </p:txBody>
      </p:sp>
      <p:pic>
        <p:nvPicPr>
          <p:cNvPr id="4" name="Picture 2" descr="Work Burnout Syndrome - Leading Psychiatry, Counselling and Psychology  Center in Duba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81751" y="4677677"/>
            <a:ext cx="2438400"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5505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7054" y="0"/>
            <a:ext cx="10515600" cy="512205"/>
          </a:xfrm>
        </p:spPr>
        <p:txBody>
          <a:bodyPr>
            <a:normAutofit fontScale="90000"/>
          </a:bodyPr>
          <a:lstStyle/>
          <a:p>
            <a:pPr algn="ctr"/>
            <a:r>
              <a:rPr lang="ro-RO" b="1" dirty="0" smtClean="0"/>
              <a:t/>
            </a:r>
            <a:br>
              <a:rPr lang="ro-RO" b="1" dirty="0" smtClean="0"/>
            </a:br>
            <a:r>
              <a:rPr lang="ro-RO" sz="3600" b="1" dirty="0" smtClean="0"/>
              <a:t>Nouă strategii (+1) de reducere a </a:t>
            </a:r>
            <a:r>
              <a:rPr lang="ro-RO" sz="3600" b="1" dirty="0" err="1" smtClean="0"/>
              <a:t>burn</a:t>
            </a:r>
            <a:r>
              <a:rPr lang="ro-RO" sz="3600" b="1" dirty="0" smtClean="0"/>
              <a:t>-out-ului</a:t>
            </a:r>
            <a:r>
              <a:rPr lang="ro-RO" sz="4000" dirty="0" smtClean="0"/>
              <a:t/>
            </a:r>
            <a:br>
              <a:rPr lang="ro-RO" sz="4000" dirty="0" smtClean="0"/>
            </a:br>
            <a:endParaRPr lang="ro-RO" dirty="0"/>
          </a:p>
        </p:txBody>
      </p:sp>
      <p:sp>
        <p:nvSpPr>
          <p:cNvPr id="3" name="Content Placeholder 2"/>
          <p:cNvSpPr>
            <a:spLocks noGrp="1"/>
          </p:cNvSpPr>
          <p:nvPr>
            <p:ph idx="1"/>
          </p:nvPr>
        </p:nvSpPr>
        <p:spPr>
          <a:xfrm>
            <a:off x="111211" y="774357"/>
            <a:ext cx="11800703" cy="5791200"/>
          </a:xfrm>
        </p:spPr>
        <p:txBody>
          <a:bodyPr>
            <a:normAutofit fontScale="85000" lnSpcReduction="20000"/>
          </a:bodyPr>
          <a:lstStyle/>
          <a:p>
            <a:pPr marL="457200" lvl="1" indent="0">
              <a:buNone/>
            </a:pPr>
            <a:r>
              <a:rPr lang="ro-RO" sz="2600" smtClean="0"/>
              <a:t>1. Analizați </a:t>
            </a:r>
            <a:r>
              <a:rPr lang="ro-RO" sz="2600" dirty="0"/>
              <a:t>și minimizați/eliminați factorii </a:t>
            </a:r>
            <a:r>
              <a:rPr lang="ro-RO" sz="2600" dirty="0" err="1"/>
              <a:t>stresori</a:t>
            </a:r>
            <a:r>
              <a:rPr lang="ro-RO" sz="2600" dirty="0"/>
              <a:t> din viață </a:t>
            </a:r>
            <a:endParaRPr lang="ro-RO" sz="2600" dirty="0" smtClean="0"/>
          </a:p>
          <a:p>
            <a:pPr marL="457200" lvl="1" indent="0">
              <a:buNone/>
            </a:pPr>
            <a:r>
              <a:rPr lang="ro-RO" sz="2600" dirty="0" smtClean="0"/>
              <a:t> </a:t>
            </a:r>
          </a:p>
          <a:p>
            <a:pPr marL="457200" lvl="1" indent="0">
              <a:buNone/>
            </a:pPr>
            <a:r>
              <a:rPr lang="ro-RO" sz="2600" dirty="0" smtClean="0"/>
              <a:t>2. Efectuați </a:t>
            </a:r>
            <a:r>
              <a:rPr lang="ro-RO" sz="2600" dirty="0"/>
              <a:t>un audit al </a:t>
            </a:r>
            <a:r>
              <a:rPr lang="ro-RO" sz="2600" dirty="0" smtClean="0"/>
              <a:t>timpului</a:t>
            </a:r>
          </a:p>
          <a:p>
            <a:pPr marL="457200" lvl="1" indent="0">
              <a:buNone/>
            </a:pPr>
            <a:endParaRPr lang="ro-RO" sz="2600" dirty="0" smtClean="0"/>
          </a:p>
          <a:p>
            <a:pPr marL="457200" lvl="1" indent="0">
              <a:buNone/>
            </a:pPr>
            <a:r>
              <a:rPr lang="ro-RO" sz="2600" dirty="0" smtClean="0"/>
              <a:t>3. Revizuiți </a:t>
            </a:r>
            <a:r>
              <a:rPr lang="ro-RO" sz="2600" dirty="0"/>
              <a:t>în mod </a:t>
            </a:r>
            <a:r>
              <a:rPr lang="ro-RO" sz="2600" dirty="0" smtClean="0"/>
              <a:t>sistematic prioritățile </a:t>
            </a:r>
            <a:r>
              <a:rPr lang="ro-RO" sz="2600" dirty="0"/>
              <a:t>pentru a vă asigura că sunt </a:t>
            </a:r>
            <a:r>
              <a:rPr lang="ro-RO" sz="2600" dirty="0" smtClean="0"/>
              <a:t>realiste, valabile și </a:t>
            </a:r>
            <a:r>
              <a:rPr lang="ro-RO" sz="2600" dirty="0"/>
              <a:t>conectate la obiective mai </a:t>
            </a:r>
            <a:r>
              <a:rPr lang="ro-RO" sz="2600" dirty="0" smtClean="0"/>
              <a:t>mari</a:t>
            </a:r>
          </a:p>
          <a:p>
            <a:pPr marL="457200" lvl="1" indent="0">
              <a:buNone/>
            </a:pPr>
            <a:endParaRPr lang="ro-RO" sz="2600" dirty="0" smtClean="0"/>
          </a:p>
          <a:p>
            <a:pPr marL="457200" lvl="1" indent="0">
              <a:buNone/>
            </a:pPr>
            <a:r>
              <a:rPr lang="ro-RO" sz="2600" dirty="0"/>
              <a:t>4. Aduceți mai multă structură în ziua </a:t>
            </a:r>
            <a:r>
              <a:rPr lang="ro-RO" sz="2600" dirty="0" smtClean="0"/>
              <a:t>voastră</a:t>
            </a:r>
          </a:p>
          <a:p>
            <a:pPr marL="457200" lvl="1" indent="0">
              <a:buNone/>
            </a:pPr>
            <a:endParaRPr lang="ro-RO" sz="2600" dirty="0"/>
          </a:p>
          <a:p>
            <a:pPr marL="457200" lvl="1" indent="0">
              <a:buNone/>
            </a:pPr>
            <a:r>
              <a:rPr lang="ro-RO" sz="2600" dirty="0" smtClean="0"/>
              <a:t>5. Creați un ritual de ”încheiere” pentru a separa munca de orele în afara muncii</a:t>
            </a:r>
          </a:p>
          <a:p>
            <a:pPr marL="457200" lvl="1" indent="0">
              <a:buNone/>
            </a:pPr>
            <a:endParaRPr lang="ro-RO" sz="2600" dirty="0" smtClean="0"/>
          </a:p>
          <a:p>
            <a:pPr marL="457200" lvl="1" indent="0">
              <a:buNone/>
            </a:pPr>
            <a:r>
              <a:rPr lang="ro-RO" sz="2600" dirty="0" smtClean="0"/>
              <a:t>6</a:t>
            </a:r>
            <a:r>
              <a:rPr lang="ro-RO" sz="2600" dirty="0"/>
              <a:t>. Concentrați-vă pe progres, nu doar pe scopul </a:t>
            </a:r>
            <a:r>
              <a:rPr lang="ro-RO" sz="2600" dirty="0" smtClean="0"/>
              <a:t>final</a:t>
            </a:r>
          </a:p>
          <a:p>
            <a:pPr marL="457200" lvl="1" indent="0">
              <a:buNone/>
            </a:pPr>
            <a:endParaRPr lang="ro-RO" sz="2600" dirty="0" smtClean="0"/>
          </a:p>
          <a:p>
            <a:pPr marL="457200" lvl="1" indent="0">
              <a:buNone/>
            </a:pPr>
            <a:r>
              <a:rPr lang="ro-RO" sz="2600" dirty="0" smtClean="0"/>
              <a:t>7</a:t>
            </a:r>
            <a:r>
              <a:rPr lang="ro-RO" sz="2600" dirty="0"/>
              <a:t>. Construiți-vă conștiința de sine cu ”recenzii” </a:t>
            </a:r>
            <a:r>
              <a:rPr lang="ro-RO" sz="2600" dirty="0" smtClean="0"/>
              <a:t>sistematice</a:t>
            </a:r>
          </a:p>
          <a:p>
            <a:pPr marL="457200" lvl="1" indent="0">
              <a:buNone/>
            </a:pPr>
            <a:endParaRPr lang="ro-RO" sz="2600" dirty="0" smtClean="0"/>
          </a:p>
          <a:p>
            <a:pPr marL="457200" lvl="1" indent="0">
              <a:buNone/>
            </a:pPr>
            <a:r>
              <a:rPr lang="ro-RO" sz="2600" dirty="0"/>
              <a:t>8. Faceți-vă timp pentru îngrijirea de sine: somn, reflecție și </a:t>
            </a:r>
            <a:r>
              <a:rPr lang="ro-RO" sz="2600" dirty="0" smtClean="0"/>
              <a:t>hobby-uri</a:t>
            </a:r>
          </a:p>
          <a:p>
            <a:pPr marL="457200" lvl="1" indent="0">
              <a:buNone/>
            </a:pPr>
            <a:endParaRPr lang="ro-RO" sz="2600" dirty="0"/>
          </a:p>
          <a:p>
            <a:pPr marL="457200" lvl="1" indent="0">
              <a:buNone/>
            </a:pPr>
            <a:r>
              <a:rPr lang="ro-RO" sz="2600" dirty="0"/>
              <a:t>9. Identificați o rețea de suport - oameni în care aveți încredere</a:t>
            </a:r>
          </a:p>
          <a:p>
            <a:pPr marL="0" indent="0">
              <a:buNone/>
            </a:pPr>
            <a:endParaRPr lang="ro-RO" dirty="0" smtClean="0"/>
          </a:p>
          <a:p>
            <a:pPr marL="0" indent="0">
              <a:buNone/>
            </a:pPr>
            <a:endParaRPr lang="ro-RO" dirty="0" smtClean="0"/>
          </a:p>
          <a:p>
            <a:pPr marL="457200" lvl="1" indent="0">
              <a:buNone/>
            </a:pPr>
            <a:endParaRPr lang="ro-RO" dirty="0"/>
          </a:p>
          <a:p>
            <a:pPr marL="457200" lvl="1" indent="0">
              <a:buNone/>
            </a:pPr>
            <a:endParaRPr lang="ro-RO" dirty="0"/>
          </a:p>
          <a:p>
            <a:pPr marL="457200" lvl="1" indent="0">
              <a:buNone/>
            </a:pPr>
            <a:endParaRPr lang="ro-RO" dirty="0"/>
          </a:p>
          <a:p>
            <a:endParaRPr lang="ro-RO" dirty="0"/>
          </a:p>
        </p:txBody>
      </p:sp>
    </p:spTree>
    <p:extLst>
      <p:ext uri="{BB962C8B-B14F-4D97-AF65-F5344CB8AC3E}">
        <p14:creationId xmlns:p14="http://schemas.microsoft.com/office/powerpoint/2010/main" val="2371643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ro-RO" dirty="0" smtClean="0">
                <a:solidFill>
                  <a:srgbClr val="FF0000"/>
                </a:solidFill>
              </a:rPr>
              <a:t>Și …</a:t>
            </a:r>
            <a:r>
              <a:rPr lang="ro-RO" b="1" dirty="0" smtClean="0">
                <a:solidFill>
                  <a:srgbClr val="FF0000"/>
                </a:solidFill>
              </a:rPr>
              <a:t> </a:t>
            </a:r>
            <a:r>
              <a:rPr lang="ro-RO" dirty="0">
                <a:solidFill>
                  <a:srgbClr val="FF0000"/>
                </a:solidFill>
              </a:rPr>
              <a:t>d</a:t>
            </a:r>
            <a:r>
              <a:rPr lang="ro-RO" dirty="0" smtClean="0">
                <a:solidFill>
                  <a:srgbClr val="FF0000"/>
                </a:solidFill>
              </a:rPr>
              <a:t>acă nimic din cele descrise mai sus nu funcționează…</a:t>
            </a:r>
            <a:r>
              <a:rPr lang="ro-RO" dirty="0" smtClean="0"/>
              <a:t/>
            </a:r>
            <a:br>
              <a:rPr lang="ro-RO" dirty="0" smtClean="0"/>
            </a:br>
            <a:endParaRPr lang="ro-RO" dirty="0"/>
          </a:p>
        </p:txBody>
      </p:sp>
      <p:sp>
        <p:nvSpPr>
          <p:cNvPr id="3" name="Content Placeholder 2"/>
          <p:cNvSpPr>
            <a:spLocks noGrp="1"/>
          </p:cNvSpPr>
          <p:nvPr>
            <p:ph idx="1"/>
          </p:nvPr>
        </p:nvSpPr>
        <p:spPr/>
        <p:txBody>
          <a:bodyPr/>
          <a:lstStyle/>
          <a:p>
            <a:pPr marL="0" indent="0" algn="ctr">
              <a:buNone/>
            </a:pPr>
            <a:endParaRPr lang="ro-RO" sz="5400" b="1" dirty="0" smtClean="0"/>
          </a:p>
          <a:p>
            <a:pPr marL="0" indent="0" algn="ctr">
              <a:buNone/>
            </a:pPr>
            <a:endParaRPr lang="ro-RO" sz="5400" b="1" dirty="0"/>
          </a:p>
          <a:p>
            <a:pPr marL="0" indent="0" algn="ctr">
              <a:buNone/>
            </a:pPr>
            <a:endParaRPr lang="ro-RO" sz="5400" b="1" dirty="0" smtClean="0"/>
          </a:p>
          <a:p>
            <a:pPr marL="0" indent="0" algn="ctr">
              <a:buNone/>
            </a:pPr>
            <a:endParaRPr lang="ro-RO" sz="5400" b="1" dirty="0" smtClean="0"/>
          </a:p>
          <a:p>
            <a:pPr marL="0" indent="0" algn="ctr">
              <a:buNone/>
            </a:pPr>
            <a:r>
              <a:rPr lang="ro-RO" sz="5400" b="1" dirty="0" smtClean="0"/>
              <a:t>10. Dați-vă demisia.</a:t>
            </a:r>
            <a:endParaRPr lang="ro-RO" sz="5400" dirty="0" smtClean="0"/>
          </a:p>
          <a:p>
            <a:pPr algn="ctr"/>
            <a:endParaRPr lang="ro-RO" dirty="0"/>
          </a:p>
        </p:txBody>
      </p:sp>
      <p:pic>
        <p:nvPicPr>
          <p:cNvPr id="4" name="Picture 2" descr="Should I Leave my Jo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78876" y="1825625"/>
            <a:ext cx="4473744" cy="29800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39640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2914" y="1"/>
            <a:ext cx="10515600" cy="617838"/>
          </a:xfrm>
        </p:spPr>
        <p:txBody>
          <a:bodyPr>
            <a:normAutofit/>
          </a:bodyPr>
          <a:lstStyle/>
          <a:p>
            <a:r>
              <a:rPr lang="ro-RO" sz="3600" b="1" dirty="0" smtClean="0"/>
              <a:t>În opinia psihologului american </a:t>
            </a:r>
            <a:r>
              <a:rPr lang="ro-RO" sz="3600" b="1" dirty="0" err="1" smtClean="0"/>
              <a:t>Christina</a:t>
            </a:r>
            <a:r>
              <a:rPr lang="ro-RO" sz="3600" b="1" dirty="0" smtClean="0"/>
              <a:t> </a:t>
            </a:r>
            <a:r>
              <a:rPr lang="ro-RO" sz="3600" b="1" dirty="0" err="1" smtClean="0"/>
              <a:t>Maslach</a:t>
            </a:r>
            <a:r>
              <a:rPr lang="ro-RO" sz="3600" b="1" dirty="0" smtClean="0"/>
              <a:t>:</a:t>
            </a:r>
            <a:endParaRPr lang="ro-RO" sz="3600" b="1" dirty="0"/>
          </a:p>
        </p:txBody>
      </p:sp>
      <p:sp>
        <p:nvSpPr>
          <p:cNvPr id="3" name="Content Placeholder 2"/>
          <p:cNvSpPr>
            <a:spLocks noGrp="1"/>
          </p:cNvSpPr>
          <p:nvPr>
            <p:ph idx="1"/>
          </p:nvPr>
        </p:nvSpPr>
        <p:spPr>
          <a:xfrm>
            <a:off x="543697" y="1449859"/>
            <a:ext cx="11030465" cy="4909752"/>
          </a:xfrm>
        </p:spPr>
        <p:txBody>
          <a:bodyPr/>
          <a:lstStyle/>
          <a:p>
            <a:r>
              <a:rPr lang="ro-RO" b="1" dirty="0" smtClean="0"/>
              <a:t>Epuizarea </a:t>
            </a:r>
            <a:r>
              <a:rPr lang="ro-RO" b="1" dirty="0"/>
              <a:t>profesională </a:t>
            </a:r>
            <a:r>
              <a:rPr lang="ro-RO" dirty="0"/>
              <a:t>este un sindrom de epuizare fizică şi emoțională care implică dezvoltarea unui autorespect negativ şi a unei atitudini profesionale depreciative, ducând la o pierdere a implicării şi a sentimentelor pozitive. </a:t>
            </a:r>
            <a:endParaRPr lang="ro-RO" dirty="0" smtClean="0"/>
          </a:p>
          <a:p>
            <a:pPr marL="0" indent="0">
              <a:buNone/>
            </a:pPr>
            <a:endParaRPr lang="ro-RO" dirty="0" smtClean="0"/>
          </a:p>
          <a:p>
            <a:pPr marL="0" indent="0">
              <a:buNone/>
            </a:pPr>
            <a:endParaRPr lang="ro-RO" dirty="0" smtClean="0"/>
          </a:p>
          <a:p>
            <a:pPr marL="0" indent="0">
              <a:buNone/>
            </a:pPr>
            <a:r>
              <a:rPr lang="ro-RO" dirty="0" smtClean="0"/>
              <a:t>În </a:t>
            </a:r>
            <a:r>
              <a:rPr lang="ro-RO" dirty="0"/>
              <a:t>același timp</a:t>
            </a:r>
            <a:r>
              <a:rPr lang="ro-RO" dirty="0" smtClean="0"/>
              <a:t>,</a:t>
            </a:r>
          </a:p>
          <a:p>
            <a:r>
              <a:rPr lang="ro-RO" b="1" dirty="0"/>
              <a:t>E</a:t>
            </a:r>
            <a:r>
              <a:rPr lang="ro-RO" b="1" dirty="0" smtClean="0"/>
              <a:t>puizarea </a:t>
            </a:r>
            <a:r>
              <a:rPr lang="ro-RO" b="1" dirty="0"/>
              <a:t>profesională </a:t>
            </a:r>
            <a:r>
              <a:rPr lang="ro-RO" dirty="0"/>
              <a:t>este atât un rezultat al stresului cronic, cât şi al trăirii la locul de muncă a sentimentului că există o disproporție între posibilitățile individuale şi realitatea </a:t>
            </a:r>
            <a:r>
              <a:rPr lang="ro-RO" dirty="0" err="1"/>
              <a:t>condiţiilor</a:t>
            </a:r>
            <a:r>
              <a:rPr lang="ro-RO" dirty="0"/>
              <a:t> de muncă. </a:t>
            </a:r>
          </a:p>
        </p:txBody>
      </p:sp>
    </p:spTree>
    <p:extLst>
      <p:ext uri="{BB962C8B-B14F-4D97-AF65-F5344CB8AC3E}">
        <p14:creationId xmlns:p14="http://schemas.microsoft.com/office/powerpoint/2010/main" val="1949882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5947"/>
            <a:ext cx="10515600" cy="724929"/>
          </a:xfrm>
        </p:spPr>
        <p:txBody>
          <a:bodyPr>
            <a:normAutofit fontScale="90000"/>
          </a:bodyPr>
          <a:lstStyle/>
          <a:p>
            <a:pPr algn="ctr"/>
            <a:r>
              <a:rPr lang="ro-RO" sz="4000" b="1" dirty="0" smtClean="0"/>
              <a:t/>
            </a:r>
            <a:br>
              <a:rPr lang="ro-RO" sz="4000" b="1" dirty="0" smtClean="0"/>
            </a:br>
            <a:r>
              <a:rPr lang="ro-RO" sz="4000" b="1" dirty="0" smtClean="0"/>
              <a:t>Cercetătoarea evidențiază trei dimensiuni ale epuizării profesionale:</a:t>
            </a:r>
            <a:r>
              <a:rPr lang="ro-RO" sz="3600" b="1" dirty="0" smtClean="0"/>
              <a:t/>
            </a:r>
            <a:br>
              <a:rPr lang="ro-RO" sz="3600" b="1" dirty="0" smtClean="0"/>
            </a:br>
            <a:endParaRPr lang="ro-RO" sz="3600" b="1" dirty="0"/>
          </a:p>
        </p:txBody>
      </p:sp>
      <p:sp>
        <p:nvSpPr>
          <p:cNvPr id="3" name="Content Placeholder 2"/>
          <p:cNvSpPr>
            <a:spLocks noGrp="1"/>
          </p:cNvSpPr>
          <p:nvPr>
            <p:ph idx="1"/>
          </p:nvPr>
        </p:nvSpPr>
        <p:spPr>
          <a:xfrm>
            <a:off x="362465" y="1425146"/>
            <a:ext cx="10991335" cy="4983891"/>
          </a:xfrm>
        </p:spPr>
        <p:txBody>
          <a:bodyPr>
            <a:normAutofit lnSpcReduction="10000"/>
          </a:bodyPr>
          <a:lstStyle/>
          <a:p>
            <a:pPr marL="514350" indent="-514350">
              <a:buAutoNum type="arabicPeriod"/>
            </a:pPr>
            <a:r>
              <a:rPr lang="ro-RO" dirty="0" smtClean="0">
                <a:solidFill>
                  <a:srgbClr val="FF0000"/>
                </a:solidFill>
              </a:rPr>
              <a:t>Extenuarea </a:t>
            </a:r>
            <a:r>
              <a:rPr lang="ro-RO" dirty="0">
                <a:solidFill>
                  <a:srgbClr val="FF0000"/>
                </a:solidFill>
              </a:rPr>
              <a:t>emoţională </a:t>
            </a:r>
            <a:r>
              <a:rPr lang="ro-RO" dirty="0"/>
              <a:t>– irosire a energiei </a:t>
            </a:r>
            <a:r>
              <a:rPr lang="ro-RO" dirty="0" err="1"/>
              <a:t>emoţionale</a:t>
            </a:r>
            <a:r>
              <a:rPr lang="ro-RO" dirty="0"/>
              <a:t> şi perceperea inadecvării emoţiilor proprii la situaţia creată. Este dimensiunea de bază, ce se manifestă printr-un tonus </a:t>
            </a:r>
            <a:r>
              <a:rPr lang="ro-RO" dirty="0" err="1"/>
              <a:t>emoţional</a:t>
            </a:r>
            <a:r>
              <a:rPr lang="ro-RO" dirty="0"/>
              <a:t> scăzut, </a:t>
            </a:r>
            <a:r>
              <a:rPr lang="ro-RO" dirty="0" err="1"/>
              <a:t>indiferenţă</a:t>
            </a:r>
            <a:r>
              <a:rPr lang="ro-RO" dirty="0"/>
              <a:t> sau suprasaturare emoţională. </a:t>
            </a:r>
            <a:endParaRPr lang="ro-RO" dirty="0" smtClean="0"/>
          </a:p>
          <a:p>
            <a:pPr marL="0" indent="0">
              <a:buNone/>
            </a:pPr>
            <a:endParaRPr lang="ro-RO" dirty="0"/>
          </a:p>
          <a:p>
            <a:pPr marL="0" indent="0">
              <a:buNone/>
            </a:pPr>
            <a:r>
              <a:rPr lang="ro-RO" dirty="0">
                <a:solidFill>
                  <a:srgbClr val="FF0000"/>
                </a:solidFill>
              </a:rPr>
              <a:t>2. Depersonalizarea</a:t>
            </a:r>
            <a:r>
              <a:rPr lang="ro-RO" dirty="0"/>
              <a:t> se referă la dereglarea </a:t>
            </a:r>
            <a:r>
              <a:rPr lang="ro-RO" dirty="0" err="1"/>
              <a:t>relaţiilor</a:t>
            </a:r>
            <a:r>
              <a:rPr lang="ro-RO" dirty="0"/>
              <a:t> cu ceilalţi. Se poate manifesta fie prin </a:t>
            </a:r>
            <a:r>
              <a:rPr lang="ro-RO" dirty="0" err="1"/>
              <a:t>dependenţa</a:t>
            </a:r>
            <a:r>
              <a:rPr lang="ro-RO" dirty="0"/>
              <a:t> de cei din jur, fie prin negativism şi atitudine cinică. </a:t>
            </a:r>
            <a:endParaRPr lang="ro-RO" dirty="0" smtClean="0"/>
          </a:p>
          <a:p>
            <a:pPr marL="0" indent="0">
              <a:buNone/>
            </a:pPr>
            <a:endParaRPr lang="ro-RO" dirty="0"/>
          </a:p>
          <a:p>
            <a:pPr marL="0" indent="0">
              <a:buNone/>
            </a:pPr>
            <a:r>
              <a:rPr lang="ro-RO" dirty="0">
                <a:solidFill>
                  <a:srgbClr val="FF0000"/>
                </a:solidFill>
              </a:rPr>
              <a:t>3. Reducerea realizărilor personale </a:t>
            </a:r>
            <a:r>
              <a:rPr lang="ro-RO" dirty="0"/>
              <a:t>se poate manifesta fie prin tendinţa de autoapreciere negativă a </a:t>
            </a:r>
            <a:r>
              <a:rPr lang="ro-RO" dirty="0" err="1"/>
              <a:t>capacităţilor</a:t>
            </a:r>
            <a:r>
              <a:rPr lang="ro-RO" dirty="0"/>
              <a:t>, realizărilor, succesului profesional, fie prin limitarea propriilor </a:t>
            </a:r>
            <a:r>
              <a:rPr lang="ro-RO" dirty="0" err="1"/>
              <a:t>posibilităţi</a:t>
            </a:r>
            <a:r>
              <a:rPr lang="ro-RO" dirty="0"/>
              <a:t>, </a:t>
            </a:r>
            <a:r>
              <a:rPr lang="ro-RO" dirty="0" err="1"/>
              <a:t>obligaţii</a:t>
            </a:r>
            <a:r>
              <a:rPr lang="ro-RO" dirty="0"/>
              <a:t> faţă de ceilalţi. </a:t>
            </a:r>
          </a:p>
          <a:p>
            <a:endParaRPr lang="ro-RO" dirty="0"/>
          </a:p>
        </p:txBody>
      </p:sp>
    </p:spTree>
    <p:extLst>
      <p:ext uri="{BB962C8B-B14F-4D97-AF65-F5344CB8AC3E}">
        <p14:creationId xmlns:p14="http://schemas.microsoft.com/office/powerpoint/2010/main" val="37034920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654" y="365125"/>
            <a:ext cx="11203460" cy="771697"/>
          </a:xfrm>
        </p:spPr>
        <p:txBody>
          <a:bodyPr>
            <a:normAutofit fontScale="90000"/>
          </a:bodyPr>
          <a:lstStyle/>
          <a:p>
            <a:r>
              <a:rPr lang="ro-RO" sz="3600" b="1" dirty="0" smtClean="0"/>
              <a:t/>
            </a:r>
            <a:br>
              <a:rPr lang="ro-RO" sz="3600" b="1" dirty="0" smtClean="0"/>
            </a:br>
            <a:r>
              <a:rPr lang="ro-RO" sz="3100" b="1" dirty="0" smtClean="0"/>
              <a:t>În lucrarea sa, The </a:t>
            </a:r>
            <a:r>
              <a:rPr lang="ro-RO" sz="3100" b="1" dirty="0" err="1" smtClean="0"/>
              <a:t>Future</a:t>
            </a:r>
            <a:r>
              <a:rPr lang="ro-RO" sz="3100" b="1" dirty="0" smtClean="0"/>
              <a:t> of </a:t>
            </a:r>
            <a:r>
              <a:rPr lang="ro-RO" sz="3100" b="1" dirty="0" err="1" smtClean="0"/>
              <a:t>Burnout</a:t>
            </a:r>
            <a:r>
              <a:rPr lang="ro-RO" sz="3100" b="1" dirty="0" smtClean="0"/>
              <a:t>, cercetătoarea </a:t>
            </a:r>
            <a:r>
              <a:rPr lang="ro-RO" sz="3100" b="1" dirty="0" err="1" smtClean="0"/>
              <a:t>Christina</a:t>
            </a:r>
            <a:r>
              <a:rPr lang="ro-RO" sz="3100" b="1" dirty="0" smtClean="0"/>
              <a:t> </a:t>
            </a:r>
            <a:r>
              <a:rPr lang="ro-RO" sz="3100" b="1" dirty="0" err="1" smtClean="0"/>
              <a:t>Maslach</a:t>
            </a:r>
            <a:r>
              <a:rPr lang="ro-RO" sz="3100" b="1" dirty="0" smtClean="0"/>
              <a:t> a definit trei tipuri de </a:t>
            </a:r>
            <a:r>
              <a:rPr lang="ro-RO" sz="3100" b="1" dirty="0" err="1" smtClean="0"/>
              <a:t>burnout</a:t>
            </a:r>
            <a:r>
              <a:rPr lang="ro-RO" sz="3100" b="1" dirty="0" smtClean="0"/>
              <a:t>:</a:t>
            </a:r>
            <a:r>
              <a:rPr lang="ro-RO" sz="3600" b="1" dirty="0" smtClean="0"/>
              <a:t/>
            </a:r>
            <a:br>
              <a:rPr lang="ro-RO" sz="3600" b="1" dirty="0" smtClean="0"/>
            </a:br>
            <a:endParaRPr lang="ro-RO" sz="3600" b="1" dirty="0"/>
          </a:p>
        </p:txBody>
      </p:sp>
      <p:sp>
        <p:nvSpPr>
          <p:cNvPr id="3" name="Content Placeholder 2"/>
          <p:cNvSpPr>
            <a:spLocks noGrp="1"/>
          </p:cNvSpPr>
          <p:nvPr>
            <p:ph idx="1"/>
          </p:nvPr>
        </p:nvSpPr>
        <p:spPr>
          <a:xfrm>
            <a:off x="403654" y="1466334"/>
            <a:ext cx="11203460" cy="5033320"/>
          </a:xfrm>
        </p:spPr>
        <p:txBody>
          <a:bodyPr>
            <a:normAutofit fontScale="92500"/>
          </a:bodyPr>
          <a:lstStyle/>
          <a:p>
            <a:pPr lvl="0"/>
            <a:r>
              <a:rPr lang="ro-RO" b="1" u="sng" dirty="0" smtClean="0"/>
              <a:t>Epuizarea </a:t>
            </a:r>
            <a:r>
              <a:rPr lang="ro-RO" b="1" u="sng" dirty="0"/>
              <a:t>individuală</a:t>
            </a:r>
            <a:r>
              <a:rPr lang="ro-RO" dirty="0"/>
              <a:t> este cauzată de </a:t>
            </a:r>
            <a:r>
              <a:rPr lang="ro-RO" dirty="0" smtClean="0"/>
              <a:t>un discurs negativ față </a:t>
            </a:r>
            <a:r>
              <a:rPr lang="ro-RO" dirty="0"/>
              <a:t>de sine, nevroză și perfecționism. Cu alte cuvinte, atunci când îți pui standarde extrem de ridicate sau crezi că nimic din ceea ce faci nu este suficient de bun</a:t>
            </a:r>
            <a:r>
              <a:rPr lang="ro-RO" dirty="0" smtClean="0"/>
              <a:t>.</a:t>
            </a:r>
          </a:p>
          <a:p>
            <a:pPr marL="0" lvl="0" indent="0">
              <a:buNone/>
            </a:pPr>
            <a:endParaRPr lang="ro-RO" dirty="0"/>
          </a:p>
          <a:p>
            <a:pPr lvl="0"/>
            <a:r>
              <a:rPr lang="ro-RO" b="1" u="sng" dirty="0"/>
              <a:t>Epuizarea interpersonală</a:t>
            </a:r>
            <a:r>
              <a:rPr lang="ro-RO" dirty="0"/>
              <a:t> este cauzată de relații dificile cu ceilalți, la locul de muncă sau acasă. De exemplu, un șef sau coleg de muncă agresiv sau neplăcut poate agrava stresul pe care îl simți deja la locul de muncă până la epuizare</a:t>
            </a:r>
            <a:r>
              <a:rPr lang="ro-RO" dirty="0" smtClean="0"/>
              <a:t>.</a:t>
            </a:r>
          </a:p>
          <a:p>
            <a:pPr marL="0" lvl="0" indent="0">
              <a:buNone/>
            </a:pPr>
            <a:endParaRPr lang="ro-RO" dirty="0"/>
          </a:p>
          <a:p>
            <a:pPr lvl="0"/>
            <a:r>
              <a:rPr lang="ro-RO" b="1" u="sng" dirty="0"/>
              <a:t>Epuizarea organizațională</a:t>
            </a:r>
            <a:r>
              <a:rPr lang="ro-RO" dirty="0"/>
              <a:t> este cauzată de o organizare deficitară, de cereri extreme și de termene nerealiste care te fac să simți că ai pierdut ritmul și că munca ta este în pericol sau nu este valorizată.</a:t>
            </a:r>
          </a:p>
          <a:p>
            <a:endParaRPr lang="ro-RO" dirty="0"/>
          </a:p>
        </p:txBody>
      </p:sp>
    </p:spTree>
    <p:extLst>
      <p:ext uri="{BB962C8B-B14F-4D97-AF65-F5344CB8AC3E}">
        <p14:creationId xmlns:p14="http://schemas.microsoft.com/office/powerpoint/2010/main" val="31891515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5292" y="159180"/>
            <a:ext cx="10515600" cy="499848"/>
          </a:xfrm>
        </p:spPr>
        <p:txBody>
          <a:bodyPr>
            <a:normAutofit fontScale="90000"/>
          </a:bodyPr>
          <a:lstStyle/>
          <a:p>
            <a:pPr algn="ctr"/>
            <a:r>
              <a:rPr lang="ro-RO" sz="3600" b="1" dirty="0" smtClean="0"/>
              <a:t/>
            </a:r>
            <a:br>
              <a:rPr lang="ro-RO" sz="3600" b="1" dirty="0" smtClean="0"/>
            </a:br>
            <a:r>
              <a:rPr lang="ro-RO" sz="3600" b="1" dirty="0" smtClean="0"/>
              <a:t>Care sunt factori ce provoacă „arderea profesională” ?</a:t>
            </a:r>
            <a:br>
              <a:rPr lang="ro-RO" sz="3600" b="1" dirty="0" smtClean="0"/>
            </a:br>
            <a:endParaRPr lang="ro-RO" sz="3600" b="1" dirty="0"/>
          </a:p>
        </p:txBody>
      </p:sp>
      <p:sp>
        <p:nvSpPr>
          <p:cNvPr id="3" name="Content Placeholder 2"/>
          <p:cNvSpPr>
            <a:spLocks noGrp="1"/>
          </p:cNvSpPr>
          <p:nvPr>
            <p:ph idx="1"/>
          </p:nvPr>
        </p:nvSpPr>
        <p:spPr>
          <a:xfrm>
            <a:off x="838200" y="1066681"/>
            <a:ext cx="10515600" cy="5408763"/>
          </a:xfrm>
        </p:spPr>
        <p:txBody>
          <a:bodyPr>
            <a:normAutofit/>
          </a:bodyPr>
          <a:lstStyle/>
          <a:p>
            <a:r>
              <a:rPr lang="ro-RO" dirty="0" smtClean="0"/>
              <a:t>”</a:t>
            </a:r>
            <a:r>
              <a:rPr lang="ro-RO" dirty="0"/>
              <a:t>Vinovatul” evident îl reprezintă lucru. </a:t>
            </a:r>
            <a:r>
              <a:rPr lang="ro-RO" dirty="0">
                <a:sym typeface="Wingdings" panose="05000000000000000000" pitchFamily="2" charset="2"/>
              </a:rPr>
              <a:t></a:t>
            </a:r>
            <a:r>
              <a:rPr lang="ro-RO" dirty="0"/>
              <a:t> </a:t>
            </a:r>
            <a:endParaRPr lang="ro-RO" dirty="0" smtClean="0"/>
          </a:p>
          <a:p>
            <a:endParaRPr lang="ro-RO" dirty="0"/>
          </a:p>
          <a:p>
            <a:r>
              <a:rPr lang="ro-RO" dirty="0"/>
              <a:t>Și, în majoritatea cazurilor, când oamenii vorbesc despre epuizare, se referă la epuizare profesională. Cu toate acestea, există alți factori de luat în considerare dacă simțiți simptomele epuizării. Unii psihologi vorbesc despre </a:t>
            </a:r>
            <a:r>
              <a:rPr lang="ro-RO" dirty="0" err="1"/>
              <a:t>burn</a:t>
            </a:r>
            <a:r>
              <a:rPr lang="ro-RO" dirty="0"/>
              <a:t>-out parental, alții despre </a:t>
            </a:r>
            <a:r>
              <a:rPr lang="ro-RO" dirty="0" err="1"/>
              <a:t>burn</a:t>
            </a:r>
            <a:r>
              <a:rPr lang="ro-RO" dirty="0"/>
              <a:t>-out conjugal și familial</a:t>
            </a:r>
            <a:r>
              <a:rPr lang="ro-RO" dirty="0" smtClean="0"/>
              <a:t>.</a:t>
            </a:r>
          </a:p>
          <a:p>
            <a:pPr marL="0" indent="0">
              <a:buNone/>
            </a:pPr>
            <a:endParaRPr lang="ro-RO" dirty="0"/>
          </a:p>
          <a:p>
            <a:r>
              <a:rPr lang="ro-RO" dirty="0"/>
              <a:t>Primul pas în combaterea epuizării este înțelegerea factorilor care contribuie la aceasta: oamenii, procesele și trăsăturile de personalitate care vă pot împinge peste margine. Fără a aborda fiecare dintre acești factori, veți avea întotdeauna riscul de a arde.</a:t>
            </a:r>
          </a:p>
          <a:p>
            <a:endParaRPr lang="ro-RO" dirty="0"/>
          </a:p>
        </p:txBody>
      </p:sp>
      <p:pic>
        <p:nvPicPr>
          <p:cNvPr id="4" name="Picture 2" descr="Burnout Might Happen Because Your Boss Doesn't Know Your True Valu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85607" y="566833"/>
            <a:ext cx="2575285" cy="16095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05666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4059" y="0"/>
            <a:ext cx="10515600" cy="730507"/>
          </a:xfrm>
        </p:spPr>
        <p:txBody>
          <a:bodyPr>
            <a:normAutofit/>
          </a:bodyPr>
          <a:lstStyle/>
          <a:p>
            <a:pPr algn="ctr"/>
            <a:r>
              <a:rPr lang="ro-RO" sz="3600" b="1" dirty="0" smtClean="0"/>
              <a:t>Factori externi:</a:t>
            </a:r>
            <a:endParaRPr lang="ro-RO" sz="3600" dirty="0"/>
          </a:p>
        </p:txBody>
      </p:sp>
      <p:sp>
        <p:nvSpPr>
          <p:cNvPr id="3" name="Content Placeholder 2"/>
          <p:cNvSpPr>
            <a:spLocks noGrp="1"/>
          </p:cNvSpPr>
          <p:nvPr>
            <p:ph idx="1"/>
          </p:nvPr>
        </p:nvSpPr>
        <p:spPr>
          <a:xfrm>
            <a:off x="304800" y="823784"/>
            <a:ext cx="11582400" cy="5857101"/>
          </a:xfrm>
        </p:spPr>
        <p:txBody>
          <a:bodyPr>
            <a:normAutofit fontScale="62500" lnSpcReduction="20000"/>
          </a:bodyPr>
          <a:lstStyle/>
          <a:p>
            <a:pPr lvl="0"/>
            <a:r>
              <a:rPr lang="ro-RO" dirty="0" smtClean="0"/>
              <a:t>Încordare psiho-emoţională cronică </a:t>
            </a:r>
          </a:p>
          <a:p>
            <a:pPr lvl="0"/>
            <a:endParaRPr lang="ro-RO" dirty="0" smtClean="0"/>
          </a:p>
          <a:p>
            <a:pPr lvl="0"/>
            <a:r>
              <a:rPr lang="ro-RO" dirty="0" smtClean="0"/>
              <a:t>Activitatea solicitantă din punct de vedere al comunicării intense</a:t>
            </a:r>
          </a:p>
          <a:p>
            <a:pPr lvl="0"/>
            <a:endParaRPr lang="ro-RO" dirty="0" smtClean="0"/>
          </a:p>
          <a:p>
            <a:pPr lvl="0"/>
            <a:r>
              <a:rPr lang="ro-RO" dirty="0" smtClean="0"/>
              <a:t>Suprasolicitare cognitivă, în special analiza și/sau memorizarea </a:t>
            </a:r>
            <a:r>
              <a:rPr lang="ro-RO" dirty="0" err="1" smtClean="0"/>
              <a:t>informaţiei</a:t>
            </a:r>
            <a:r>
              <a:rPr lang="ro-RO" dirty="0" smtClean="0"/>
              <a:t>, </a:t>
            </a:r>
            <a:r>
              <a:rPr lang="ro-RO" dirty="0" err="1" smtClean="0"/>
              <a:t>soluţionarea</a:t>
            </a:r>
            <a:r>
              <a:rPr lang="ro-RO" dirty="0" smtClean="0"/>
              <a:t> activă a problemelor etc.</a:t>
            </a:r>
          </a:p>
          <a:p>
            <a:pPr lvl="0"/>
            <a:endParaRPr lang="ro-RO" dirty="0" smtClean="0"/>
          </a:p>
          <a:p>
            <a:pPr lvl="0"/>
            <a:r>
              <a:rPr lang="ro-RO" dirty="0" smtClean="0"/>
              <a:t>Dezorganizare la locul de muncă (externalizarea unor servicii pentru minimalizarea costurilor)</a:t>
            </a:r>
          </a:p>
          <a:p>
            <a:pPr lvl="0"/>
            <a:endParaRPr lang="ro-RO" dirty="0" smtClean="0"/>
          </a:p>
          <a:p>
            <a:pPr lvl="0"/>
            <a:r>
              <a:rPr lang="ro-RO" dirty="0" smtClean="0"/>
              <a:t>Planificare ineficientă (volumul mare de muncă, suprasolicitarea, prelungirea programului de lucru) </a:t>
            </a:r>
          </a:p>
          <a:p>
            <a:pPr lvl="0"/>
            <a:endParaRPr lang="ro-RO" dirty="0" smtClean="0"/>
          </a:p>
          <a:p>
            <a:pPr lvl="0"/>
            <a:r>
              <a:rPr lang="ro-RO" dirty="0" smtClean="0"/>
              <a:t>Stabilirea unor performanţe irealizabile</a:t>
            </a:r>
          </a:p>
          <a:p>
            <a:pPr lvl="0"/>
            <a:endParaRPr lang="ro-RO" dirty="0" smtClean="0"/>
          </a:p>
          <a:p>
            <a:pPr lvl="0"/>
            <a:r>
              <a:rPr lang="ro-RO" dirty="0" smtClean="0"/>
              <a:t>Organizare neadecvată a activităților curente etc. </a:t>
            </a:r>
          </a:p>
          <a:p>
            <a:pPr lvl="0"/>
            <a:endParaRPr lang="ro-RO" dirty="0" smtClean="0"/>
          </a:p>
          <a:p>
            <a:pPr lvl="0"/>
            <a:r>
              <a:rPr lang="ro-RO" dirty="0" smtClean="0"/>
              <a:t>Sarcini multiple și/ sau diverse</a:t>
            </a:r>
          </a:p>
          <a:p>
            <a:pPr lvl="0"/>
            <a:endParaRPr lang="ro-RO" dirty="0" smtClean="0"/>
          </a:p>
          <a:p>
            <a:r>
              <a:rPr lang="ro-RO" dirty="0" smtClean="0"/>
              <a:t>Responsabilitate excesivă în îndeplinirea sarcinilor</a:t>
            </a:r>
          </a:p>
          <a:p>
            <a:endParaRPr lang="ro-RO" dirty="0"/>
          </a:p>
        </p:txBody>
      </p:sp>
      <p:pic>
        <p:nvPicPr>
          <p:cNvPr id="4" name="Picture 2" descr="Burnout Syndrom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58615" y="4108385"/>
            <a:ext cx="3231807" cy="16159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6450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3486" y="109753"/>
            <a:ext cx="10515600" cy="400994"/>
          </a:xfrm>
        </p:spPr>
        <p:txBody>
          <a:bodyPr>
            <a:noAutofit/>
          </a:bodyPr>
          <a:lstStyle/>
          <a:p>
            <a:pPr algn="ctr"/>
            <a:r>
              <a:rPr lang="ro-RO" sz="3600" b="1" dirty="0" smtClean="0"/>
              <a:t>Factori externi (cont.):</a:t>
            </a:r>
            <a:endParaRPr lang="ro-RO" sz="3600" dirty="0"/>
          </a:p>
        </p:txBody>
      </p:sp>
      <p:sp>
        <p:nvSpPr>
          <p:cNvPr id="3" name="Content Placeholder 2"/>
          <p:cNvSpPr>
            <a:spLocks noGrp="1"/>
          </p:cNvSpPr>
          <p:nvPr>
            <p:ph idx="1"/>
          </p:nvPr>
        </p:nvSpPr>
        <p:spPr>
          <a:xfrm>
            <a:off x="453081" y="930876"/>
            <a:ext cx="11401168" cy="5791200"/>
          </a:xfrm>
        </p:spPr>
        <p:txBody>
          <a:bodyPr>
            <a:normAutofit fontScale="55000" lnSpcReduction="20000"/>
          </a:bodyPr>
          <a:lstStyle/>
          <a:p>
            <a:pPr lvl="0"/>
            <a:r>
              <a:rPr lang="ro-RO" dirty="0" smtClean="0"/>
              <a:t>Mediu cu presiune permanentă, presiuni de timp nerezonabile</a:t>
            </a:r>
          </a:p>
          <a:p>
            <a:pPr lvl="0"/>
            <a:endParaRPr lang="ro-RO" dirty="0" smtClean="0"/>
          </a:p>
          <a:p>
            <a:pPr lvl="0"/>
            <a:r>
              <a:rPr lang="ro-RO" dirty="0" smtClean="0"/>
              <a:t>Climat psihologic nefavorabil în colectivul de muncă (conflicte/ tensiuni între  „conducător-subaltern”, „coleg - coleg”.</a:t>
            </a:r>
          </a:p>
          <a:p>
            <a:pPr lvl="0"/>
            <a:endParaRPr lang="ro-RO" dirty="0" smtClean="0"/>
          </a:p>
          <a:p>
            <a:pPr lvl="0"/>
            <a:r>
              <a:rPr lang="ro-RO" dirty="0" smtClean="0"/>
              <a:t>Contingent dificil din punct de vedere psihologic</a:t>
            </a:r>
          </a:p>
          <a:p>
            <a:pPr lvl="0"/>
            <a:endParaRPr lang="ro-RO" dirty="0" smtClean="0"/>
          </a:p>
          <a:p>
            <a:pPr lvl="0"/>
            <a:r>
              <a:rPr lang="ro-RO" dirty="0" smtClean="0"/>
              <a:t>Lipsa suportului familiar și social,   etc.</a:t>
            </a:r>
          </a:p>
          <a:p>
            <a:pPr lvl="0"/>
            <a:endParaRPr lang="ro-RO" dirty="0" smtClean="0"/>
          </a:p>
          <a:p>
            <a:pPr lvl="0"/>
            <a:r>
              <a:rPr lang="ro-RO" dirty="0" smtClean="0"/>
              <a:t>Lipsa comunicării și a sprijinului din partea managerilor </a:t>
            </a:r>
          </a:p>
          <a:p>
            <a:pPr lvl="0"/>
            <a:endParaRPr lang="ro-RO" dirty="0" smtClean="0"/>
          </a:p>
          <a:p>
            <a:pPr lvl="0"/>
            <a:r>
              <a:rPr lang="ro-RO" dirty="0" smtClean="0"/>
              <a:t>Responsabilități, priorități și așteptări neclare </a:t>
            </a:r>
          </a:p>
          <a:p>
            <a:pPr lvl="0"/>
            <a:endParaRPr lang="ro-RO" dirty="0" smtClean="0"/>
          </a:p>
          <a:p>
            <a:pPr lvl="0"/>
            <a:r>
              <a:rPr lang="ro-RO" dirty="0" smtClean="0"/>
              <a:t>Sarcini de lucru greu de gestionat </a:t>
            </a:r>
          </a:p>
          <a:p>
            <a:pPr lvl="0"/>
            <a:endParaRPr lang="ro-RO" dirty="0" smtClean="0"/>
          </a:p>
          <a:p>
            <a:pPr lvl="0"/>
            <a:r>
              <a:rPr lang="ro-RO" dirty="0" smtClean="0"/>
              <a:t>Colaborare excesivă (atunci când abilitatea ta de a-ți face munca este în afara controlului tău)</a:t>
            </a:r>
          </a:p>
          <a:p>
            <a:pPr lvl="0"/>
            <a:endParaRPr lang="ro-RO" dirty="0" smtClean="0"/>
          </a:p>
          <a:p>
            <a:pPr lvl="0"/>
            <a:r>
              <a:rPr lang="ro-RO" dirty="0" smtClean="0"/>
              <a:t>Lipsa limitelor la locul de muncă</a:t>
            </a:r>
          </a:p>
          <a:p>
            <a:pPr lvl="0"/>
            <a:endParaRPr lang="ro-RO" dirty="0" smtClean="0"/>
          </a:p>
          <a:p>
            <a:pPr lvl="0"/>
            <a:r>
              <a:rPr lang="ro-RO" dirty="0" smtClean="0"/>
              <a:t>Incapacitatea (imposibilitatea) de deconectare de job </a:t>
            </a:r>
          </a:p>
          <a:p>
            <a:endParaRPr lang="ro-RO" dirty="0"/>
          </a:p>
        </p:txBody>
      </p:sp>
      <p:pic>
        <p:nvPicPr>
          <p:cNvPr id="5" name="Picture 2" descr="How to Identify and Prevent Burnou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12693" y="2339547"/>
            <a:ext cx="4234454" cy="2217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57898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4676" y="101515"/>
            <a:ext cx="10515600" cy="623416"/>
          </a:xfrm>
        </p:spPr>
        <p:txBody>
          <a:bodyPr>
            <a:normAutofit fontScale="90000"/>
          </a:bodyPr>
          <a:lstStyle/>
          <a:p>
            <a:pPr algn="ctr"/>
            <a:r>
              <a:rPr lang="ro-RO" b="1" i="1" dirty="0" smtClean="0"/>
              <a:t/>
            </a:r>
            <a:br>
              <a:rPr lang="ro-RO" b="1" i="1" dirty="0" smtClean="0"/>
            </a:br>
            <a:r>
              <a:rPr lang="ro-RO" sz="4000" b="1" dirty="0" smtClean="0"/>
              <a:t>Factori interni: </a:t>
            </a:r>
            <a:r>
              <a:rPr lang="ro-RO" sz="4000" dirty="0" smtClean="0"/>
              <a:t/>
            </a:r>
            <a:br>
              <a:rPr lang="ro-RO" sz="4000" dirty="0" smtClean="0"/>
            </a:br>
            <a:endParaRPr lang="ro-RO" sz="4000" dirty="0"/>
          </a:p>
        </p:txBody>
      </p:sp>
      <p:sp>
        <p:nvSpPr>
          <p:cNvPr id="3" name="Content Placeholder 2"/>
          <p:cNvSpPr>
            <a:spLocks noGrp="1"/>
          </p:cNvSpPr>
          <p:nvPr>
            <p:ph idx="1"/>
          </p:nvPr>
        </p:nvSpPr>
        <p:spPr>
          <a:xfrm>
            <a:off x="444843" y="1186249"/>
            <a:ext cx="11121081" cy="5346356"/>
          </a:xfrm>
        </p:spPr>
        <p:txBody>
          <a:bodyPr>
            <a:normAutofit fontScale="77500" lnSpcReduction="20000"/>
          </a:bodyPr>
          <a:lstStyle/>
          <a:p>
            <a:pPr lvl="0"/>
            <a:r>
              <a:rPr lang="ro-RO" dirty="0" err="1" smtClean="0"/>
              <a:t>Predispoziţie</a:t>
            </a:r>
            <a:r>
              <a:rPr lang="ro-RO" dirty="0" smtClean="0"/>
              <a:t> </a:t>
            </a:r>
            <a:r>
              <a:rPr lang="ro-RO" dirty="0"/>
              <a:t>spre rigiditate </a:t>
            </a:r>
            <a:r>
              <a:rPr lang="ro-RO" dirty="0" smtClean="0"/>
              <a:t>emoţională</a:t>
            </a:r>
          </a:p>
          <a:p>
            <a:pPr lvl="0"/>
            <a:endParaRPr lang="ro-RO" dirty="0"/>
          </a:p>
          <a:p>
            <a:pPr lvl="0"/>
            <a:r>
              <a:rPr lang="ro-RO" dirty="0"/>
              <a:t>Impresionabilitatea şi sensibilitatea </a:t>
            </a:r>
            <a:r>
              <a:rPr lang="ro-RO" dirty="0" smtClean="0"/>
              <a:t>ridicată</a:t>
            </a:r>
          </a:p>
          <a:p>
            <a:pPr lvl="0"/>
            <a:endParaRPr lang="ro-RO" dirty="0"/>
          </a:p>
          <a:p>
            <a:pPr lvl="0"/>
            <a:r>
              <a:rPr lang="ro-RO" dirty="0"/>
              <a:t>Interiorizarea intensivă (percepţie şi trăire) a circumstanțelor activităţii </a:t>
            </a:r>
            <a:r>
              <a:rPr lang="ro-RO" dirty="0" smtClean="0"/>
              <a:t>profesionale</a:t>
            </a:r>
          </a:p>
          <a:p>
            <a:pPr lvl="0"/>
            <a:endParaRPr lang="ro-RO" dirty="0"/>
          </a:p>
          <a:p>
            <a:pPr lvl="0"/>
            <a:r>
              <a:rPr lang="ro-RO" dirty="0"/>
              <a:t>Resursele </a:t>
            </a:r>
            <a:r>
              <a:rPr lang="ro-RO" dirty="0" err="1"/>
              <a:t>emoţional</a:t>
            </a:r>
            <a:r>
              <a:rPr lang="ro-RO" dirty="0"/>
              <a:t>-energetice reduse din cauza altor segmente ale vieții  </a:t>
            </a:r>
            <a:endParaRPr lang="ro-RO" dirty="0" smtClean="0"/>
          </a:p>
          <a:p>
            <a:pPr lvl="0"/>
            <a:endParaRPr lang="ro-RO" dirty="0"/>
          </a:p>
          <a:p>
            <a:pPr lvl="0"/>
            <a:r>
              <a:rPr lang="ro-RO" dirty="0"/>
              <a:t>Motivaţia şi </a:t>
            </a:r>
            <a:r>
              <a:rPr lang="ro-RO" dirty="0" err="1"/>
              <a:t>dedicaţia</a:t>
            </a:r>
            <a:r>
              <a:rPr lang="ro-RO" dirty="0"/>
              <a:t> emoţională prea mare sau insuficientă în activitatea profesională: pentru acești factori sunt 2 cauze: </a:t>
            </a:r>
          </a:p>
          <a:p>
            <a:pPr marL="0" indent="0">
              <a:buNone/>
            </a:pPr>
            <a:r>
              <a:rPr lang="ro-RO" dirty="0"/>
              <a:t>a) lucrătorul consideră inoportun sau nu este interesat să-şi manifeste coparticipare şi empatie faţă de beneficiarii/ colegii săi, ceea ce generează </a:t>
            </a:r>
            <a:r>
              <a:rPr lang="ro-RO" dirty="0" err="1"/>
              <a:t>apariţia</a:t>
            </a:r>
            <a:r>
              <a:rPr lang="ro-RO" dirty="0"/>
              <a:t> formelor limitrofe arderii profesionale – </a:t>
            </a:r>
            <a:r>
              <a:rPr lang="ro-RO" dirty="0" err="1"/>
              <a:t>indiferenţa</a:t>
            </a:r>
            <a:r>
              <a:rPr lang="ro-RO" dirty="0"/>
              <a:t>, brutalitatea; </a:t>
            </a:r>
          </a:p>
          <a:p>
            <a:pPr marL="0" indent="0">
              <a:buNone/>
            </a:pPr>
            <a:r>
              <a:rPr lang="ro-RO" dirty="0"/>
              <a:t>b) angajatul nu este apt a-şi stimula sentimentul coparticipării, empatia, pentru el dedicarea </a:t>
            </a:r>
            <a:r>
              <a:rPr lang="ro-RO" dirty="0" err="1"/>
              <a:t>emoţional</a:t>
            </a:r>
            <a:r>
              <a:rPr lang="ro-RO" dirty="0"/>
              <a:t> altruistă nu înseamnă nimic, el nu simte </a:t>
            </a:r>
            <a:r>
              <a:rPr lang="ro-RO" dirty="0" err="1"/>
              <a:t>satisfacţia</a:t>
            </a:r>
            <a:r>
              <a:rPr lang="ro-RO" dirty="0"/>
              <a:t> dedicării, percepând-o ca ceva firesc, iar pierderea </a:t>
            </a:r>
            <a:r>
              <a:rPr lang="ro-RO" dirty="0" err="1"/>
              <a:t>emotivităţii</a:t>
            </a:r>
            <a:r>
              <a:rPr lang="ro-RO" dirty="0"/>
              <a:t> o </a:t>
            </a:r>
            <a:r>
              <a:rPr lang="ro-RO" dirty="0" err="1"/>
              <a:t>trăieşte</a:t>
            </a:r>
            <a:r>
              <a:rPr lang="ro-RO" dirty="0"/>
              <a:t> ca pierderea unui </a:t>
            </a:r>
            <a:r>
              <a:rPr lang="ro-RO" dirty="0" err="1"/>
              <a:t>simţ</a:t>
            </a:r>
            <a:r>
              <a:rPr lang="ro-RO" dirty="0"/>
              <a:t> omenesc).</a:t>
            </a:r>
          </a:p>
          <a:p>
            <a:endParaRPr lang="ro-RO" dirty="0"/>
          </a:p>
        </p:txBody>
      </p:sp>
    </p:spTree>
    <p:extLst>
      <p:ext uri="{BB962C8B-B14F-4D97-AF65-F5344CB8AC3E}">
        <p14:creationId xmlns:p14="http://schemas.microsoft.com/office/powerpoint/2010/main" val="16161030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427</TotalTime>
  <Words>1315</Words>
  <Application>Microsoft Office PowerPoint</Application>
  <PresentationFormat>Widescreen</PresentationFormat>
  <Paragraphs>216</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Calibri Light</vt:lpstr>
      <vt:lpstr>Symbol</vt:lpstr>
      <vt:lpstr>Times New Roman</vt:lpstr>
      <vt:lpstr>Wingdings</vt:lpstr>
      <vt:lpstr>Office Theme</vt:lpstr>
      <vt:lpstr>Sindromul arderii profesionale: ce este și cum îl depășim</vt:lpstr>
      <vt:lpstr> Ce este sindromul burn-out? </vt:lpstr>
      <vt:lpstr>În opinia psihologului american Christina Maslach:</vt:lpstr>
      <vt:lpstr> Cercetătoarea evidențiază trei dimensiuni ale epuizării profesionale: </vt:lpstr>
      <vt:lpstr> În lucrarea sa, The Future of Burnout, cercetătoarea Christina Maslach a definit trei tipuri de burnout: </vt:lpstr>
      <vt:lpstr> Care sunt factori ce provoacă „arderea profesională” ? </vt:lpstr>
      <vt:lpstr>Factori externi:</vt:lpstr>
      <vt:lpstr>Factori externi (cont.):</vt:lpstr>
      <vt:lpstr> Factori interni:  </vt:lpstr>
      <vt:lpstr>Factori interni:</vt:lpstr>
      <vt:lpstr> Simptomele (și consecințele) epuizării profesionale:  </vt:lpstr>
      <vt:lpstr>Simptomele (și consecințele) epuizării profesionale:</vt:lpstr>
      <vt:lpstr> Consecinţele sindromului burnout în plan organizaţional: </vt:lpstr>
      <vt:lpstr> Potrivit unui raport din 2018 al Gallup, sunt cinci cauze principale:  </vt:lpstr>
      <vt:lpstr>Ce putem face pentru a reduce burn-aut?</vt:lpstr>
      <vt:lpstr> Profilaxia „arderii profesionale”:  </vt:lpstr>
      <vt:lpstr> Printre aspectele care țin de organizație se numără: </vt:lpstr>
      <vt:lpstr>Profilaxia „arderii profesionale”:</vt:lpstr>
      <vt:lpstr> Printre aspectele care țin de persoană: </vt:lpstr>
      <vt:lpstr> Nouă strategii (+1) de reducere a burn-out-ului </vt:lpstr>
      <vt:lpstr>Și … dacă nimic din cele descrise mai sus nu funcționează…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Sindromul arderii profesionale: ce este și cum îl depășim</dc:title>
  <dc:creator>Daniela Terzi-Barbarosie</dc:creator>
  <cp:lastModifiedBy>brush4me@outlook.com</cp:lastModifiedBy>
  <cp:revision>20</cp:revision>
  <dcterms:created xsi:type="dcterms:W3CDTF">2020-11-05T10:20:23Z</dcterms:created>
  <dcterms:modified xsi:type="dcterms:W3CDTF">2020-12-04T10:06:14Z</dcterms:modified>
</cp:coreProperties>
</file>